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media/image31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55"/>
  </p:notesMasterIdLst>
  <p:handoutMasterIdLst>
    <p:handoutMasterId r:id="rId56"/>
  </p:handoutMasterIdLst>
  <p:sldIdLst>
    <p:sldId id="307" r:id="rId2"/>
    <p:sldId id="276" r:id="rId3"/>
    <p:sldId id="324" r:id="rId4"/>
    <p:sldId id="279" r:id="rId5"/>
    <p:sldId id="325" r:id="rId6"/>
    <p:sldId id="283" r:id="rId7"/>
    <p:sldId id="319" r:id="rId8"/>
    <p:sldId id="320" r:id="rId9"/>
    <p:sldId id="281" r:id="rId10"/>
    <p:sldId id="285" r:id="rId11"/>
    <p:sldId id="327" r:id="rId12"/>
    <p:sldId id="328" r:id="rId13"/>
    <p:sldId id="326" r:id="rId14"/>
    <p:sldId id="313" r:id="rId15"/>
    <p:sldId id="280" r:id="rId16"/>
    <p:sldId id="277" r:id="rId17"/>
    <p:sldId id="284" r:id="rId18"/>
    <p:sldId id="275" r:id="rId19"/>
    <p:sldId id="278" r:id="rId20"/>
    <p:sldId id="282" r:id="rId21"/>
    <p:sldId id="309" r:id="rId22"/>
    <p:sldId id="295" r:id="rId23"/>
    <p:sldId id="289" r:id="rId24"/>
    <p:sldId id="290" r:id="rId25"/>
    <p:sldId id="291" r:id="rId26"/>
    <p:sldId id="292" r:id="rId27"/>
    <p:sldId id="293" r:id="rId28"/>
    <p:sldId id="294" r:id="rId29"/>
    <p:sldId id="286" r:id="rId30"/>
    <p:sldId id="287" r:id="rId31"/>
    <p:sldId id="288" r:id="rId32"/>
    <p:sldId id="296" r:id="rId33"/>
    <p:sldId id="321" r:id="rId34"/>
    <p:sldId id="322" r:id="rId35"/>
    <p:sldId id="297" r:id="rId36"/>
    <p:sldId id="298" r:id="rId37"/>
    <p:sldId id="299" r:id="rId38"/>
    <p:sldId id="300" r:id="rId39"/>
    <p:sldId id="304" r:id="rId40"/>
    <p:sldId id="305" r:id="rId41"/>
    <p:sldId id="311" r:id="rId42"/>
    <p:sldId id="303" r:id="rId43"/>
    <p:sldId id="302" r:id="rId44"/>
    <p:sldId id="301" r:id="rId45"/>
    <p:sldId id="308" r:id="rId46"/>
    <p:sldId id="312" r:id="rId47"/>
    <p:sldId id="323" r:id="rId48"/>
    <p:sldId id="310" r:id="rId49"/>
    <p:sldId id="317" r:id="rId50"/>
    <p:sldId id="315" r:id="rId51"/>
    <p:sldId id="314" r:id="rId52"/>
    <p:sldId id="318" r:id="rId53"/>
    <p:sldId id="306" r:id="rId54"/>
  </p:sldIdLst>
  <p:sldSz cx="11522075" cy="6480175"/>
  <p:notesSz cx="6858000" cy="9144000"/>
  <p:custDataLst>
    <p:tags r:id="rId57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da2" initials="d" lastIdx="6" clrIdx="0"/>
  <p:cmAuthor id="1" name="Dada" initials="DT" lastIdx="20" clrIdx="1"/>
  <p:cmAuthor id="2" name="Dada-Design" initials="D" lastIdx="4" clrIdx="2">
    <p:extLst>
      <p:ext uri="{19B8F6BF-5375-455C-9EA6-DF929625EA0E}">
        <p15:presenceInfo xmlns:p15="http://schemas.microsoft.com/office/powerpoint/2012/main" userId="S-1-5-21-2562659868-2832382953-3754756864-11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D9"/>
    <a:srgbClr val="66FF66"/>
    <a:srgbClr val="E20074"/>
    <a:srgbClr val="E20000"/>
    <a:srgbClr val="992C99"/>
    <a:srgbClr val="4B4B4B"/>
    <a:srgbClr val="C4C4C4"/>
    <a:srgbClr val="00FFFF"/>
    <a:srgbClr val="E1E1E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0" autoAdjust="0"/>
  </p:normalViewPr>
  <p:slideViewPr>
    <p:cSldViewPr snapToGrid="0" snapToObjects="1">
      <p:cViewPr varScale="1">
        <p:scale>
          <a:sx n="91" d="100"/>
          <a:sy n="91" d="100"/>
        </p:scale>
        <p:origin x="470" y="77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45" d="100"/>
          <a:sy n="45" d="100"/>
        </p:scale>
        <p:origin x="-2970" y="-96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‹#›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31B8DFA5-5297-4A90-A936-B42D90409571}" type="datetimeFigureOut">
              <a:rPr lang="de-DE"/>
              <a:pPr/>
              <a:t>21.08.2020</a:t>
            </a:fld>
            <a:endParaRPr lang="de-DE"/>
          </a:p>
        </p:txBody>
      </p:sp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9425" y="371475"/>
            <a:ext cx="5899150" cy="3319463"/>
          </a:xfrm>
          <a:noFill/>
          <a:ln>
            <a:miter lim="800000"/>
            <a:headEnd/>
            <a:tailEnd/>
          </a:ln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4.emf"/><Relationship Id="rId5" Type="http://schemas.openxmlformats.org/officeDocument/2006/relationships/tags" Target="../tags/tag8.xml"/><Relationship Id="rId10" Type="http://schemas.openxmlformats.org/officeDocument/2006/relationships/image" Target="../media/image3.emf"/><Relationship Id="rId4" Type="http://schemas.openxmlformats.org/officeDocument/2006/relationships/tags" Target="../tags/tag7.xml"/><Relationship Id="rId9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411589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7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1258"/>
          <a:stretch>
            <a:fillRect/>
          </a:stretch>
        </p:blipFill>
        <p:spPr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82400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41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6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3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5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7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484216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865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1524578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8245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02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8214540"/>
              </p:ext>
            </p:extLst>
          </p:nvPr>
        </p:nvGraphicFramePr>
        <p:xfrm>
          <a:off x="1589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7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594423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7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016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8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95518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09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702135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8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6503710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1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526624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89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8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7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7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0462381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1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063335"/>
              </p:ext>
            </p:extLst>
          </p:nvPr>
        </p:nvGraphicFramePr>
        <p:xfrm>
          <a:off x="1590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4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5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878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88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087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1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59776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934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8006018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4" name="think-cell Folie" r:id="rId7" imgW="360" imgH="360" progId="">
                  <p:embed/>
                </p:oleObj>
              </mc:Choice>
              <mc:Fallback>
                <p:oleObj name="think-cell Folie" r:id="rId7" imgW="360" imgH="36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Grafik 36" descr="TKOM_39L_Grillen_7475.jpg"/>
          <p:cNvPicPr>
            <a:picLocks noChangeAspect="1"/>
          </p:cNvPicPr>
          <p:nvPr userDrawn="1"/>
        </p:nvPicPr>
        <p:blipFill>
          <a:blip r:embed="rId9"/>
          <a:srcRect b="15715"/>
          <a:stretch>
            <a:fillRect/>
          </a:stretch>
        </p:blipFill>
        <p:spPr>
          <a:xfrm>
            <a:off x="0" y="0"/>
            <a:ext cx="11520000" cy="6480175"/>
          </a:xfrm>
          <a:prstGeom prst="rect">
            <a:avLst/>
          </a:prstGeom>
        </p:spPr>
      </p:pic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24000" y="2949576"/>
            <a:ext cx="10872956" cy="3206750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323851" y="3200400"/>
            <a:ext cx="9886690" cy="1107996"/>
          </a:xfrm>
          <a:noFill/>
        </p:spPr>
        <p:txBody>
          <a:bodyPr wrap="square" lIns="143990">
            <a:sp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 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23" name="Picture 22" hidden="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2" hidden="1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Grafik 37" descr="T_Logo_3c_Slogan_p_INT.emf"/>
          <p:cNvPicPr>
            <a:picLocks noChangeAspect="1"/>
          </p:cNvPicPr>
          <p:nvPr userDrawn="1"/>
        </p:nvPicPr>
        <p:blipFill>
          <a:blip r:embed="rId11"/>
          <a:srcRect r="60924"/>
          <a:stretch>
            <a:fillRect/>
          </a:stretch>
        </p:blipFill>
        <p:spPr>
          <a:xfrm>
            <a:off x="493712" y="5482054"/>
            <a:ext cx="1309728" cy="500400"/>
          </a:xfrm>
          <a:prstGeom prst="rect">
            <a:avLst/>
          </a:prstGeom>
        </p:spPr>
      </p:pic>
      <p:pic>
        <p:nvPicPr>
          <p:cNvPr id="39" name="Grafik 38" descr="T_Logo_3c_Slogan_p_INT.emf"/>
          <p:cNvPicPr>
            <a:picLocks noChangeAspect="1"/>
          </p:cNvPicPr>
          <p:nvPr userDrawn="1"/>
        </p:nvPicPr>
        <p:blipFill>
          <a:blip r:embed="rId11"/>
          <a:srcRect l="41258"/>
          <a:stretch>
            <a:fillRect/>
          </a:stretch>
        </p:blipFill>
        <p:spPr>
          <a:xfrm>
            <a:off x="9053129" y="5482054"/>
            <a:ext cx="1968882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2734722"/>
              </p:ext>
            </p:extLst>
          </p:nvPr>
        </p:nvGraphicFramePr>
        <p:xfrm>
          <a:off x="1587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7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9"/>
                        <a:ext cx="158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Grafik 31" descr="TKOM_39L_Grillen_7475.jpg"/>
          <p:cNvPicPr>
            <a:picLocks noChangeAspect="1"/>
          </p:cNvPicPr>
          <p:nvPr userDrawn="1"/>
        </p:nvPicPr>
        <p:blipFill>
          <a:blip r:embed="rId6"/>
          <a:srcRect b="55841"/>
          <a:stretch>
            <a:fillRect/>
          </a:stretch>
        </p:blipFill>
        <p:spPr>
          <a:xfrm>
            <a:off x="324000" y="323999"/>
            <a:ext cx="10872000" cy="3240000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7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9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9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magent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3653716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96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Rechteck 9"/>
          <p:cNvSpPr/>
          <p:nvPr userDrawn="1"/>
        </p:nvSpPr>
        <p:spPr bwMode="gray">
          <a:xfrm>
            <a:off x="4763" y="5545138"/>
            <a:ext cx="11517312" cy="93503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 err="1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30916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20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703"/>
            <a:ext cx="11522075" cy="6478767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496484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43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ußzeilenplatzhalt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-1" y="0"/>
            <a:ext cx="11522075" cy="6480175"/>
          </a:xfrm>
          <a:prstGeom prst="rect">
            <a:avLst/>
          </a:prstGeom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959555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8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/>
              <a:t>dd.mm.yyyy</a:t>
            </a:r>
            <a:endParaRPr lang="en-US" noProof="0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hidden">
          <a:xfrm>
            <a:off x="1" y="120"/>
            <a:ext cx="11522069" cy="6478764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tex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007549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391"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marL="0" marR="0" indent="0" algn="r" defTabSz="5762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– Strictly confidential, Confidential, Internal–     Author /Presentation Topic</a:t>
            </a: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/>
              <a:t>dd.mm.yyyy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120"/>
            <a:ext cx="11522072" cy="6478767"/>
          </a:xfrm>
          <a:prstGeom prst="rect">
            <a:avLst/>
          </a:prstGeom>
          <a:noFill/>
        </p:spPr>
      </p:pic>
      <p:pic>
        <p:nvPicPr>
          <p:cNvPr id="45078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2" hidden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2" hidden="1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black">
          <a:xfrm>
            <a:off x="1588" y="1589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4104330683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12" name="think-cell Folie" r:id="rId28" imgW="360" imgH="360" progId="">
                  <p:embed/>
                </p:oleObj>
              </mc:Choice>
              <mc:Fallback>
                <p:oleObj name="think-cell Folie" r:id="rId28" imgW="360" imgH="360" progId="">
                  <p:embed/>
                  <p:pic>
                    <p:nvPicPr>
                      <p:cNvPr id="0" name="Picture 3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114249" y="5961950"/>
            <a:ext cx="669600" cy="274637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de-DE" noProof="0" dirty="0" err="1"/>
              <a:t>dd.mm.yyyy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1513" y="5961950"/>
            <a:ext cx="365125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877047" y="5961950"/>
            <a:ext cx="5189538" cy="27463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-GroteskNor" pitchFamily="2" charset="0"/>
                <a:cs typeface="Arial Unicode MS" pitchFamily="34" charset="-128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noProof="0" dirty="0"/>
              <a:t>– Strictly confidential, Confidential, Internal–     Author /Presentation Topic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324000" y="5911200"/>
            <a:ext cx="241134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93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719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0" orient="horz" pos="703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11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2421" y="1500"/>
          <a:ext cx="1500" cy="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123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200711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421" y="1500"/>
                        <a:ext cx="1500" cy="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algn="l" rtl="0"/>
            <a:r>
              <a:rPr lang="en-US" dirty="0" err="1"/>
              <a:t>Functional</a:t>
            </a:r>
            <a:r>
              <a:rPr lang="en-US" dirty="0"/>
              <a:t> </a:t>
            </a:r>
            <a:r>
              <a:rPr lang="en-US" dirty="0" err="1"/>
              <a:t>programming</a:t>
            </a:r>
            <a:r>
              <a:rPr lang="en-US" dirty="0"/>
              <a:t> </a:t>
            </a:r>
            <a:r>
              <a:rPr lang="en-US" dirty="0" err="1"/>
              <a:t>With</a:t>
            </a:r>
            <a:r>
              <a:rPr lang="en-US" dirty="0"/>
              <a:t> </a:t>
            </a:r>
            <a:r>
              <a:rPr lang="en-US" dirty="0" err="1"/>
              <a:t>Vavr</a:t>
            </a:r>
            <a:r>
              <a:rPr lang="en-US" dirty="0"/>
              <a:t> and Resilience4j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90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(PURE) Functions with no side effects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5" y="981075"/>
            <a:ext cx="5734049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Potential input: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parameter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Instance variables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variables 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Potential output: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Return value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Instance variables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Global variables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 err="1"/>
              <a:t>Exception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Variable parameters</a:t>
            </a:r>
            <a:endParaRPr lang="en-US" sz="2400" dirty="0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6881926" y="984688"/>
            <a:ext cx="4314073" cy="498087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Potential input: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Immutable parameters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Potential output: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Immutable return value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4" y="1785116"/>
            <a:ext cx="1952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FUNCTIONAL error handling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6134515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8380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value can be wrapped in a context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If one applies a function to the packed value, it can depending on the context have a different result</a:t>
            </a:r>
          </a:p>
        </p:txBody>
      </p:sp>
      <p:sp>
        <p:nvSpPr>
          <p:cNvPr id="14" name="Rechteck 13"/>
          <p:cNvSpPr/>
          <p:nvPr/>
        </p:nvSpPr>
        <p:spPr>
          <a:xfrm>
            <a:off x="1143179" y="3257195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8, 2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924641" y="3224488"/>
            <a:ext cx="903570" cy="827690"/>
            <a:chOff x="3021960" y="3206059"/>
            <a:chExt cx="903570" cy="827690"/>
          </a:xfrm>
        </p:grpSpPr>
        <p:sp>
          <p:nvSpPr>
            <p:cNvPr id="5" name="Cube 4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4th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6748390" y="3216456"/>
            <a:ext cx="903570" cy="827690"/>
            <a:chOff x="5615608" y="4162340"/>
            <a:chExt cx="903570" cy="827690"/>
          </a:xfrm>
        </p:grpSpPr>
        <p:sp>
          <p:nvSpPr>
            <p:cNvPr id="27" name="Cube 2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7th</a:t>
              </a:r>
            </a:p>
          </p:txBody>
        </p:sp>
      </p:grpSp>
      <p:sp>
        <p:nvSpPr>
          <p:cNvPr id="17" name="Pfeil: nach rechts 16"/>
          <p:cNvSpPr/>
          <p:nvPr/>
        </p:nvSpPr>
        <p:spPr bwMode="gray">
          <a:xfrm>
            <a:off x="5056311" y="3421411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2474612" y="3429294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19" name="Pfeil: Fünfeck 18"/>
          <p:cNvSpPr/>
          <p:nvPr/>
        </p:nvSpPr>
        <p:spPr bwMode="gray">
          <a:xfrm>
            <a:off x="5152436" y="2648793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+3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2186965" y="355987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036303" y="2336651"/>
            <a:ext cx="1650537" cy="64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value </a:t>
            </a:r>
            <a:r>
              <a:rPr lang="de-DE" sz="1800" u="sng" dirty="0">
                <a:ea typeface="Swagger" pitchFamily="2" charset="0"/>
              </a:rPr>
              <a:t>and</a:t>
            </a:r>
            <a:r>
              <a:rPr lang="de-DE" sz="1800" dirty="0">
                <a:ea typeface="Swagger" pitchFamily="2" charset="0"/>
              </a:rPr>
              <a:t> Context (</a:t>
            </a:r>
            <a:r>
              <a:rPr lang="de-DE" sz="1800" dirty="0" err="1">
                <a:ea typeface="Swagger" pitchFamily="2" charset="0"/>
              </a:rPr>
              <a:t>Monad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3861572" y="2992076"/>
            <a:ext cx="138137" cy="18336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Pfeil: nach rechts 27"/>
          <p:cNvSpPr/>
          <p:nvPr/>
        </p:nvSpPr>
        <p:spPr bwMode="gray">
          <a:xfrm rot="5400000">
            <a:off x="5694755" y="3258318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912867" y="2654044"/>
            <a:ext cx="111349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Input values</a:t>
            </a: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445731" y="3045128"/>
            <a:ext cx="138137" cy="18336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eschweifte Klammer rechts 8"/>
          <p:cNvSpPr/>
          <p:nvPr/>
        </p:nvSpPr>
        <p:spPr>
          <a:xfrm rot="16200000">
            <a:off x="4251079" y="4006475"/>
            <a:ext cx="204553" cy="1336224"/>
          </a:xfrm>
          <a:prstGeom prst="rightBrace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3899610" y="4149907"/>
            <a:ext cx="103693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Try (</a:t>
            </a:r>
            <a:r>
              <a:rPr lang="de-DE" sz="1800" dirty="0" err="1">
                <a:ea typeface="Swagger" pitchFamily="2" charset="0"/>
              </a:rPr>
              <a:t>Either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grpSp>
        <p:nvGrpSpPr>
          <p:cNvPr id="31" name="Gruppieren 30"/>
          <p:cNvGrpSpPr/>
          <p:nvPr/>
        </p:nvGrpSpPr>
        <p:grpSpPr>
          <a:xfrm>
            <a:off x="4575039" y="4945549"/>
            <a:ext cx="903570" cy="827690"/>
            <a:chOff x="3021960" y="3206059"/>
            <a:chExt cx="903570" cy="827690"/>
          </a:xfrm>
        </p:grpSpPr>
        <p:sp>
          <p:nvSpPr>
            <p:cNvPr id="32" name="Cube 31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4th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3151240" y="4933816"/>
            <a:ext cx="903570" cy="827690"/>
            <a:chOff x="4195026" y="4808065"/>
            <a:chExt cx="903570" cy="827690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35" name="Cube 34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37" name="Rechteck 36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1" name="Gewitterblitz 10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12" name="Textfeld 11"/>
          <p:cNvSpPr txBox="1"/>
          <p:nvPr/>
        </p:nvSpPr>
        <p:spPr>
          <a:xfrm>
            <a:off x="2972555" y="5809768"/>
            <a:ext cx="1184665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Failure</a:t>
            </a:r>
            <a:r>
              <a:rPr lang="de-DE" sz="1800" dirty="0">
                <a:ea typeface="Swagger" pitchFamily="2" charset="0"/>
              </a:rPr>
              <a:t> (</a:t>
            </a:r>
            <a:r>
              <a:rPr lang="de-DE" sz="1800" dirty="0" err="1">
                <a:ea typeface="Swagger" pitchFamily="2" charset="0"/>
              </a:rPr>
              <a:t>Left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418076" y="5818590"/>
            <a:ext cx="135246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Sucess</a:t>
            </a:r>
            <a:r>
              <a:rPr lang="de-DE" sz="1800" dirty="0">
                <a:ea typeface="Swagger" pitchFamily="2" charset="0"/>
              </a:rPr>
              <a:t> (</a:t>
            </a:r>
            <a:r>
              <a:rPr lang="de-DE" sz="1800" dirty="0" err="1">
                <a:ea typeface="Swagger" pitchFamily="2" charset="0"/>
              </a:rPr>
              <a:t>Right</a:t>
            </a:r>
            <a:r>
              <a:rPr lang="de-DE" sz="1800" dirty="0">
                <a:ea typeface="Swagger" pitchFamily="2" charset="0"/>
              </a:rPr>
              <a:t>)</a:t>
            </a:r>
          </a:p>
        </p:txBody>
      </p:sp>
      <p:grpSp>
        <p:nvGrpSpPr>
          <p:cNvPr id="43" name="Gruppieren 42"/>
          <p:cNvGrpSpPr/>
          <p:nvPr/>
        </p:nvGrpSpPr>
        <p:grpSpPr>
          <a:xfrm>
            <a:off x="9492113" y="3175442"/>
            <a:ext cx="903570" cy="827690"/>
            <a:chOff x="5615608" y="4162340"/>
            <a:chExt cx="903570" cy="827690"/>
          </a:xfrm>
        </p:grpSpPr>
        <p:sp>
          <p:nvSpPr>
            <p:cNvPr id="45" name="Cube 44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47" name="Pfeil: nach rechts 46"/>
          <p:cNvSpPr/>
          <p:nvPr/>
        </p:nvSpPr>
        <p:spPr bwMode="gray">
          <a:xfrm>
            <a:off x="7800034" y="3388280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flatMap</a:t>
            </a:r>
            <a:endParaRPr lang="de-DE" sz="1800" dirty="0">
              <a:cs typeface="Arial" charset="0"/>
            </a:endParaRPr>
          </a:p>
        </p:txBody>
      </p:sp>
      <p:sp>
        <p:nvSpPr>
          <p:cNvPr id="49" name="Pfeil: nach rechts 48"/>
          <p:cNvSpPr/>
          <p:nvPr/>
        </p:nvSpPr>
        <p:spPr bwMode="gray">
          <a:xfrm rot="5400000">
            <a:off x="8368047" y="3212275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50" name="Gruppieren 49"/>
          <p:cNvGrpSpPr/>
          <p:nvPr/>
        </p:nvGrpSpPr>
        <p:grpSpPr>
          <a:xfrm>
            <a:off x="8994181" y="2512184"/>
            <a:ext cx="660182" cy="672019"/>
            <a:chOff x="5615608" y="4162340"/>
            <a:chExt cx="903570" cy="950923"/>
          </a:xfrm>
        </p:grpSpPr>
        <p:sp>
          <p:nvSpPr>
            <p:cNvPr id="51" name="Cube 50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5760000" y="4198689"/>
              <a:ext cx="443368" cy="9145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</p:grpSp>
      <p:sp>
        <p:nvSpPr>
          <p:cNvPr id="53" name="Pfeil: Fünfeck 52"/>
          <p:cNvSpPr/>
          <p:nvPr/>
        </p:nvSpPr>
        <p:spPr bwMode="gray">
          <a:xfrm>
            <a:off x="7694233" y="2637942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-2</a:t>
            </a:r>
          </a:p>
        </p:txBody>
      </p:sp>
      <p:sp>
        <p:nvSpPr>
          <p:cNvPr id="40" name="Rechteck 39"/>
          <p:cNvSpPr/>
          <p:nvPr/>
        </p:nvSpPr>
        <p:spPr>
          <a:xfrm>
            <a:off x="6397981" y="2517377"/>
            <a:ext cx="41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de-D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7th</a:t>
            </a:r>
          </a:p>
        </p:txBody>
      </p:sp>
    </p:spTree>
    <p:extLst>
      <p:ext uri="{BB962C8B-B14F-4D97-AF65-F5344CB8AC3E}">
        <p14:creationId xmlns:p14="http://schemas.microsoft.com/office/powerpoint/2010/main" val="20579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FUNCTIONAL error handling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6134515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12</a:t>
            </a:fld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302661" y="1084908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8, 2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3084123" y="1052201"/>
            <a:ext cx="903570" cy="827690"/>
            <a:chOff x="3021960" y="3206059"/>
            <a:chExt cx="903570" cy="827690"/>
          </a:xfrm>
        </p:grpSpPr>
        <p:sp>
          <p:nvSpPr>
            <p:cNvPr id="5" name="Cube 4"/>
            <p:cNvSpPr/>
            <p:nvPr/>
          </p:nvSpPr>
          <p:spPr bwMode="gray">
            <a:xfrm>
              <a:off x="3021960" y="3206059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3127005" y="3377042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4th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907872" y="1044169"/>
            <a:ext cx="903570" cy="827690"/>
            <a:chOff x="5615608" y="4162340"/>
            <a:chExt cx="903570" cy="827690"/>
          </a:xfrm>
        </p:grpSpPr>
        <p:sp>
          <p:nvSpPr>
            <p:cNvPr id="27" name="Cube 2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7th</a:t>
              </a:r>
            </a:p>
          </p:txBody>
        </p:sp>
      </p:grpSp>
      <p:sp>
        <p:nvSpPr>
          <p:cNvPr id="17" name="Pfeil: nach rechts 16"/>
          <p:cNvSpPr/>
          <p:nvPr/>
        </p:nvSpPr>
        <p:spPr bwMode="gray">
          <a:xfrm>
            <a:off x="4215793" y="1257007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1634094" y="1257007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19" name="Pfeil: Fünfeck 18"/>
          <p:cNvSpPr/>
          <p:nvPr/>
        </p:nvSpPr>
        <p:spPr bwMode="gray">
          <a:xfrm>
            <a:off x="4373481" y="2030240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+3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1346447" y="1387585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8" name="Pfeil: nach rechts 27"/>
          <p:cNvSpPr/>
          <p:nvPr/>
        </p:nvSpPr>
        <p:spPr bwMode="gray">
          <a:xfrm rot="5400000">
            <a:off x="4854237" y="2591663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6" name="Pfeil: nach rechts 35"/>
          <p:cNvSpPr/>
          <p:nvPr/>
        </p:nvSpPr>
        <p:spPr bwMode="gray">
          <a:xfrm>
            <a:off x="4249713" y="2757243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map</a:t>
            </a:r>
            <a:endParaRPr lang="de-DE" sz="1800" dirty="0">
              <a:cs typeface="Arial" charset="0"/>
            </a:endParaRPr>
          </a:p>
        </p:txBody>
      </p:sp>
      <p:grpSp>
        <p:nvGrpSpPr>
          <p:cNvPr id="41" name="Gruppieren 40"/>
          <p:cNvGrpSpPr/>
          <p:nvPr/>
        </p:nvGrpSpPr>
        <p:grpSpPr>
          <a:xfrm>
            <a:off x="3030893" y="2576331"/>
            <a:ext cx="903570" cy="827690"/>
            <a:chOff x="4195026" y="4808065"/>
            <a:chExt cx="903570" cy="827690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44" name="Cube 43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45" name="Rechteck 44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43" name="Gewitterblitz 42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46" name="Rechteck 45"/>
          <p:cNvSpPr/>
          <p:nvPr/>
        </p:nvSpPr>
        <p:spPr>
          <a:xfrm>
            <a:off x="328420" y="2681369"/>
            <a:ext cx="10437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8, 0</a:t>
            </a:r>
          </a:p>
        </p:txBody>
      </p:sp>
      <p:sp>
        <p:nvSpPr>
          <p:cNvPr id="47" name="Pfeil: Fünfeck 46"/>
          <p:cNvSpPr/>
          <p:nvPr/>
        </p:nvSpPr>
        <p:spPr bwMode="gray">
          <a:xfrm>
            <a:off x="1659853" y="2853468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divide</a:t>
            </a:r>
            <a:endParaRPr lang="de-DE" sz="1800" dirty="0">
              <a:cs typeface="Arial" charset="0"/>
            </a:endParaRPr>
          </a:p>
        </p:txBody>
      </p:sp>
      <p:sp>
        <p:nvSpPr>
          <p:cNvPr id="48" name="Pfeil: nach rechts 47"/>
          <p:cNvSpPr/>
          <p:nvPr/>
        </p:nvSpPr>
        <p:spPr bwMode="gray">
          <a:xfrm>
            <a:off x="1372206" y="2984046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49" name="Gruppieren 48"/>
          <p:cNvGrpSpPr/>
          <p:nvPr/>
        </p:nvGrpSpPr>
        <p:grpSpPr>
          <a:xfrm>
            <a:off x="5907872" y="2591824"/>
            <a:ext cx="903570" cy="827690"/>
            <a:chOff x="4195026" y="4808065"/>
            <a:chExt cx="903570" cy="827690"/>
          </a:xfrm>
        </p:grpSpPr>
        <p:grpSp>
          <p:nvGrpSpPr>
            <p:cNvPr id="50" name="Gruppieren 49"/>
            <p:cNvGrpSpPr/>
            <p:nvPr/>
          </p:nvGrpSpPr>
          <p:grpSpPr>
            <a:xfrm>
              <a:off x="4195026" y="4808065"/>
              <a:ext cx="903570" cy="827690"/>
              <a:chOff x="3021960" y="3206059"/>
              <a:chExt cx="903570" cy="827690"/>
            </a:xfrm>
          </p:grpSpPr>
          <p:sp>
            <p:nvSpPr>
              <p:cNvPr id="52" name="Cube 51"/>
              <p:cNvSpPr/>
              <p:nvPr/>
            </p:nvSpPr>
            <p:spPr bwMode="gray">
              <a:xfrm>
                <a:off x="3021960" y="3206059"/>
                <a:ext cx="903570" cy="827690"/>
              </a:xfrm>
              <a:prstGeom prst="cube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>
                  <a:cs typeface="Arial" charset="0"/>
                </a:endParaRPr>
              </a:p>
            </p:txBody>
          </p:sp>
          <p:sp>
            <p:nvSpPr>
              <p:cNvPr id="53" name="Rechteck 52"/>
              <p:cNvSpPr/>
              <p:nvPr/>
            </p:nvSpPr>
            <p:spPr>
              <a:xfrm>
                <a:off x="3127005" y="337704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endPara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1" name="Gewitterblitz 50"/>
            <p:cNvSpPr/>
            <p:nvPr/>
          </p:nvSpPr>
          <p:spPr bwMode="gray">
            <a:xfrm>
              <a:off x="4390206" y="5127104"/>
              <a:ext cx="338823" cy="370490"/>
            </a:xfrm>
            <a:prstGeom prst="lightningBolt">
              <a:avLst/>
            </a:prstGeom>
            <a:solidFill>
              <a:srgbClr val="FFFF00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</p:grpSp>
      <p:sp>
        <p:nvSpPr>
          <p:cNvPr id="54" name="Pfeil: nach rechts 53"/>
          <p:cNvSpPr/>
          <p:nvPr/>
        </p:nvSpPr>
        <p:spPr bwMode="gray">
          <a:xfrm>
            <a:off x="7040209" y="1257006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recover</a:t>
            </a:r>
            <a:endParaRPr lang="de-DE" sz="1800" dirty="0">
              <a:cs typeface="Arial" charset="0"/>
            </a:endParaRPr>
          </a:p>
        </p:txBody>
      </p:sp>
      <p:sp>
        <p:nvSpPr>
          <p:cNvPr id="57" name="Pfeil: nach rechts 56"/>
          <p:cNvSpPr/>
          <p:nvPr/>
        </p:nvSpPr>
        <p:spPr bwMode="gray">
          <a:xfrm>
            <a:off x="6995225" y="2747129"/>
            <a:ext cx="1544207" cy="46586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recover</a:t>
            </a:r>
            <a:endParaRPr lang="de-DE" sz="1800" dirty="0">
              <a:cs typeface="Arial" charset="0"/>
            </a:endParaRPr>
          </a:p>
        </p:txBody>
      </p:sp>
      <p:grpSp>
        <p:nvGrpSpPr>
          <p:cNvPr id="58" name="Gruppieren 57"/>
          <p:cNvGrpSpPr/>
          <p:nvPr/>
        </p:nvGrpSpPr>
        <p:grpSpPr>
          <a:xfrm>
            <a:off x="8739971" y="1037850"/>
            <a:ext cx="903570" cy="827690"/>
            <a:chOff x="5615608" y="4162340"/>
            <a:chExt cx="903570" cy="827690"/>
          </a:xfrm>
        </p:grpSpPr>
        <p:sp>
          <p:nvSpPr>
            <p:cNvPr id="59" name="Cube 58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0" name="Rechteck 59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7th</a:t>
              </a:r>
            </a:p>
          </p:txBody>
        </p:sp>
      </p:grpSp>
      <p:sp>
        <p:nvSpPr>
          <p:cNvPr id="62" name="Pfeil: nach rechts 61"/>
          <p:cNvSpPr/>
          <p:nvPr/>
        </p:nvSpPr>
        <p:spPr bwMode="gray">
          <a:xfrm rot="5400000">
            <a:off x="7669462" y="263120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grpSp>
        <p:nvGrpSpPr>
          <p:cNvPr id="63" name="Gruppieren 62"/>
          <p:cNvGrpSpPr/>
          <p:nvPr/>
        </p:nvGrpSpPr>
        <p:grpSpPr>
          <a:xfrm>
            <a:off x="7447134" y="1944538"/>
            <a:ext cx="587760" cy="672019"/>
            <a:chOff x="5615608" y="4162340"/>
            <a:chExt cx="903570" cy="950923"/>
          </a:xfrm>
        </p:grpSpPr>
        <p:sp>
          <p:nvSpPr>
            <p:cNvPr id="64" name="Cube 63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5" name="Rechteck 64"/>
            <p:cNvSpPr/>
            <p:nvPr/>
          </p:nvSpPr>
          <p:spPr>
            <a:xfrm>
              <a:off x="5760000" y="4198689"/>
              <a:ext cx="443368" cy="9145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8th</a:t>
              </a:r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8752207" y="2591824"/>
            <a:ext cx="903570" cy="827690"/>
            <a:chOff x="5615608" y="4162340"/>
            <a:chExt cx="903570" cy="827690"/>
          </a:xfrm>
        </p:grpSpPr>
        <p:sp>
          <p:nvSpPr>
            <p:cNvPr id="67" name="Cube 66"/>
            <p:cNvSpPr/>
            <p:nvPr/>
          </p:nvSpPr>
          <p:spPr bwMode="gray">
            <a:xfrm>
              <a:off x="5615608" y="4162340"/>
              <a:ext cx="903570" cy="827690"/>
            </a:xfrm>
            <a:prstGeom prst="cub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68" name="Rechteck 67"/>
            <p:cNvSpPr/>
            <p:nvPr/>
          </p:nvSpPr>
          <p:spPr>
            <a:xfrm>
              <a:off x="5760000" y="4343699"/>
              <a:ext cx="44336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8th</a:t>
              </a:r>
            </a:p>
          </p:txBody>
        </p: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9896" y="3683775"/>
            <a:ext cx="10684041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&lt;Integer&gt;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divisor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lang="de-DE" altLang="de-DE" sz="2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divisor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quotient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quotient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recoverWith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lang="de-DE" altLang="de-DE" sz="2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dividend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4800" dirty="0">
              <a:latin typeface="Arial" panose="020B0604020202020204" pitchFamily="34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4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8th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DE" altLang="de-DE" sz="2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latin typeface="Arial" panose="020B0604020202020204" pitchFamily="34" charset="0"/>
              </a:rPr>
              <a:t>;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sp>
        <p:nvSpPr>
          <p:cNvPr id="69" name="Pfeil: nach rechts 68"/>
          <p:cNvSpPr/>
          <p:nvPr/>
        </p:nvSpPr>
        <p:spPr bwMode="gray">
          <a:xfrm rot="16200000">
            <a:off x="4863238" y="1732361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0" name="Pfeil: nach rechts 69"/>
          <p:cNvSpPr/>
          <p:nvPr/>
        </p:nvSpPr>
        <p:spPr bwMode="gray">
          <a:xfrm rot="16200000">
            <a:off x="7679057" y="1727232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8040768" y="2034187"/>
            <a:ext cx="847522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Success</a:t>
            </a:r>
            <a:endParaRPr lang="de-DE" sz="1800" dirty="0">
              <a:ea typeface="Swag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1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Function with side effects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13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4000" y="2454781"/>
            <a:ext cx="10892857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 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Throws one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the user is a hacker.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change one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 variable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763883"/>
            <a:ext cx="8834438" cy="1395497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Function has no return value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</a:t>
            </a:r>
            <a:r>
              <a:rPr lang="de-DE" dirty="0" err="1"/>
              <a:t>Instance variable</a:t>
            </a:r>
            <a:r>
              <a:rPr lang="de-DE" dirty="0"/>
              <a:t> will be modified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The error message is part of the control flow, but not part of the signature</a:t>
            </a:r>
          </a:p>
        </p:txBody>
      </p:sp>
    </p:spTree>
    <p:extLst>
      <p:ext uri="{BB962C8B-B14F-4D97-AF65-F5344CB8AC3E}">
        <p14:creationId xmlns:p14="http://schemas.microsoft.com/office/powerpoint/2010/main" val="23774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FUNCTION WITHOUT SIDE EFFECT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14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591952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Possible validation errors are made explicit in the signature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3005" y="1430774"/>
            <a:ext cx="1121240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&lt;User&gt;&gt;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 &lt;User&gt;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Validation &lt;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prepend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toEither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 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imperative </a:t>
            </a:r>
            <a:r>
              <a:rPr lang="de-DE" dirty="0" err="1"/>
              <a:t>vs.</a:t>
            </a:r>
            <a:r>
              <a:rPr lang="de-DE" dirty="0"/>
              <a:t> functional: </a:t>
            </a:r>
            <a:r>
              <a:rPr lang="de-DE" dirty="0" err="1"/>
              <a:t>Separation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CONCERNS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15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62125" y="871549"/>
            <a:ext cx="9562950" cy="344709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 &lt;String&gt;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 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&lt;40</a:t>
            </a: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= zero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errors.add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errorCount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br.readLine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2125" y="4447260"/>
            <a:ext cx="9562950" cy="1138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 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Paths.</a:t>
            </a:r>
            <a:r>
              <a:rPr lang="de-DE" altLang="de-DE" sz="1800" i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altLang="de-D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 -&gt; 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l.startsWith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  <a:b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de-DE" altLang="de-DE" sz="1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(40)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800" i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de-DE" altLang="de-DE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de-DE" altLang="de-DE" sz="4000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are persistent data structures?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83438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Returns when there is a change </a:t>
            </a:r>
            <a:r>
              <a:rPr lang="de-DE" dirty="0"/>
              <a:t>returns a modified copy of itself and retains its previous state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No side effects possible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Data structures </a:t>
            </a:r>
            <a:r>
              <a:rPr lang="de-DE" dirty="0"/>
              <a:t>can share values ​​held in memory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Storage efficiency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37" y="4973638"/>
            <a:ext cx="2476500" cy="8191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5" y="5002213"/>
            <a:ext cx="2476500" cy="381000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 bwMode="gray">
          <a:xfrm>
            <a:off x="4194494" y="4939271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2125" y="3412994"/>
            <a:ext cx="84104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&lt;Integer&gt; list1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Cunning.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&lt;Integer&gt; list2 = list1.replace 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Functional PROGRAMMING with JAVA 8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17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6698"/>
          <a:stretch/>
        </p:blipFill>
        <p:spPr>
          <a:xfrm>
            <a:off x="5422741" y="1064741"/>
            <a:ext cx="5591334" cy="3516276"/>
          </a:xfrm>
          <a:prstGeom prst="rect">
            <a:avLst/>
          </a:prstGeom>
        </p:spPr>
      </p:pic>
      <p:sp>
        <p:nvSpPr>
          <p:cNvPr id="11" name="Freeform 8"/>
          <p:cNvSpPr>
            <a:spLocks/>
          </p:cNvSpPr>
          <p:nvPr/>
        </p:nvSpPr>
        <p:spPr bwMode="gray">
          <a:xfrm>
            <a:off x="238125" y="1064741"/>
            <a:ext cx="5429249" cy="448833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Java Collections API full of side effects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add</a:t>
            </a:r>
            <a:r>
              <a:rPr lang="de-DE" sz="2400" dirty="0"/>
              <a:t>(), </a:t>
            </a:r>
            <a:r>
              <a:rPr lang="de-DE" sz="2400" dirty="0" err="1"/>
              <a:t>remove</a:t>
            </a:r>
            <a:r>
              <a:rPr lang="de-DE" sz="2400" dirty="0"/>
              <a:t>(), </a:t>
            </a:r>
            <a:r>
              <a:rPr lang="de-DE" sz="2400" dirty="0" err="1"/>
              <a:t>clear</a:t>
            </a:r>
            <a:r>
              <a:rPr lang="de-DE" sz="2400" dirty="0"/>
              <a:t>()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Only three new data structures (optional, stream, </a:t>
            </a:r>
            <a:r>
              <a:rPr lang="de-DE" sz="2400" dirty="0" err="1"/>
              <a:t>CompletableFuture</a:t>
            </a:r>
            <a:r>
              <a:rPr lang="de-DE" sz="2400" dirty="0"/>
              <a:t>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Only functional interfaces with up to two parameters (</a:t>
            </a:r>
            <a:r>
              <a:rPr lang="de-DE" sz="2400" dirty="0" err="1"/>
              <a:t>Function</a:t>
            </a:r>
            <a:r>
              <a:rPr lang="de-DE" sz="2400" dirty="0"/>
              <a:t>, </a:t>
            </a:r>
            <a:r>
              <a:rPr lang="de-DE" sz="2400" dirty="0" err="1"/>
              <a:t>BiFunction</a:t>
            </a:r>
            <a:r>
              <a:rPr lang="de-DE" sz="2400" dirty="0"/>
              <a:t>, ...)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Cumbersome Collection API: </a:t>
            </a:r>
            <a:r>
              <a:rPr lang="de-DE" dirty="0" err="1"/>
              <a:t>list.stream</a:t>
            </a:r>
            <a:r>
              <a:rPr lang="de-DE" dirty="0"/>
              <a:t>().</a:t>
            </a:r>
            <a:r>
              <a:rPr lang="de-DE" dirty="0" err="1"/>
              <a:t>map</a:t>
            </a:r>
            <a:r>
              <a:rPr lang="de-DE" dirty="0"/>
              <a:t>(...).</a:t>
            </a:r>
            <a:r>
              <a:rPr lang="de-DE" dirty="0" err="1"/>
              <a:t>collect</a:t>
            </a:r>
            <a:r>
              <a:rPr lang="de-DE" dirty="0"/>
              <a:t>(</a:t>
            </a:r>
            <a:r>
              <a:rPr lang="de-DE" dirty="0" err="1"/>
              <a:t>toList</a:t>
            </a:r>
            <a:r>
              <a:rPr lang="de-DE" dirty="0"/>
              <a:t>())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2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JAVASLANG IS now VAVR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18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887413"/>
            <a:ext cx="5830888" cy="19474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" r="57406"/>
          <a:stretch/>
        </p:blipFill>
        <p:spPr>
          <a:xfrm rot="10800000">
            <a:off x="7886699" y="2573338"/>
            <a:ext cx="2743199" cy="2151022"/>
          </a:xfrm>
          <a:prstGeom prst="rect">
            <a:avLst/>
          </a:prstGeom>
        </p:spPr>
      </p:pic>
      <p:sp>
        <p:nvSpPr>
          <p:cNvPr id="5" name="Pfeil: nach rechts 4"/>
          <p:cNvSpPr/>
          <p:nvPr/>
        </p:nvSpPr>
        <p:spPr bwMode="gray">
          <a:xfrm rot="1982941">
            <a:off x="4540184" y="2740997"/>
            <a:ext cx="935984" cy="649288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42297"/>
          <a:stretch/>
        </p:blipFill>
        <p:spPr>
          <a:xfrm rot="8605569">
            <a:off x="3895399" y="3433727"/>
            <a:ext cx="3716338" cy="215102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 bwMode="gray">
          <a:xfrm>
            <a:off x="7600950" y="2982099"/>
            <a:ext cx="2914650" cy="1333500"/>
          </a:xfrm>
          <a:prstGeom prst="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497" y="412041"/>
            <a:ext cx="2910213" cy="221085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2" y="1488436"/>
            <a:ext cx="2253712" cy="7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is VAVR?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19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 library that provides persistent data structures and algebraic data types for Java8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The naming is based on Scala</a:t>
            </a: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693616"/>
            <a:ext cx="10696575" cy="25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does functionals </a:t>
            </a:r>
            <a:r>
              <a:rPr lang="de-DE" dirty="0" err="1"/>
              <a:t>programming</a:t>
            </a:r>
            <a:r>
              <a:rPr lang="de-DE" dirty="0"/>
              <a:t> out?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8456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Functions</a:t>
            </a:r>
            <a:r>
              <a:rPr lang="en-US" sz="2400" dirty="0"/>
              <a:t> </a:t>
            </a:r>
            <a:r>
              <a:rPr lang="en-US" sz="2400" dirty="0" err="1"/>
              <a:t>are</a:t>
            </a:r>
            <a:r>
              <a:rPr lang="en-US" sz="2400" dirty="0"/>
              <a:t> "</a:t>
            </a:r>
            <a:r>
              <a:rPr lang="de-DE" sz="2400" dirty="0"/>
              <a:t>first-class </a:t>
            </a:r>
            <a:r>
              <a:rPr lang="de-DE" sz="2400" dirty="0" err="1"/>
              <a:t>citizen</a:t>
            </a:r>
            <a:r>
              <a:rPr lang="en-US" sz="2400" dirty="0"/>
              <a:t>”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Functions</a:t>
            </a:r>
            <a:r>
              <a:rPr lang="de-DE" sz="2400" dirty="0"/>
              <a:t> can be assigned to variables</a:t>
            </a:r>
            <a:endParaRPr lang="en-US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Composition of functions 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Higher order functions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can be passed as parameters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can be returned as a result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without side effects (referential transparency)</a:t>
            </a:r>
            <a:r>
              <a:rPr lang="en-US" sz="2400" dirty="0"/>
              <a:t> 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Persistent (immutable) data structures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Algebraic data types (sum and product types)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7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persistent data structures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20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1437906"/>
            <a:ext cx="10944075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and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 are not necessary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(List &lt;String&gt;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::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fruit.equals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2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 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Cunning.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toJavaList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Arrays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 &lt;String&gt; oranges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filterOranges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Cunning.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ofAll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fruits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23826" y="756000"/>
            <a:ext cx="10182224" cy="49135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The data structures can be converted as required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persistent data structures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21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4625" y="724746"/>
            <a:ext cx="11102025" cy="55861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Java9 Factory method for initialization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HashMap.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lemon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Option is built into the API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 &lt;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prices.get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peach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prices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1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price.multiply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Cunning.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"orange"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doubledPrices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MonetaryAmount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Money.</a:t>
            </a:r>
            <a:r>
              <a:rPr kumimoji="0" lang="de-DE" altLang="de-DE" sz="2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"EUR"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persistent data structures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22</a:t>
            </a:fld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39" y="854074"/>
            <a:ext cx="4432840" cy="4809601"/>
          </a:xfrm>
          <a:prstGeom prst="rect">
            <a:avLst/>
          </a:prstGeom>
        </p:spPr>
      </p:pic>
      <p:sp>
        <p:nvSpPr>
          <p:cNvPr id="9" name="Sprechblase: oval 8"/>
          <p:cNvSpPr/>
          <p:nvPr/>
        </p:nvSpPr>
        <p:spPr bwMode="gray">
          <a:xfrm>
            <a:off x="6817917" y="1013592"/>
            <a:ext cx="3800159" cy="1373362"/>
          </a:xfrm>
          <a:prstGeom prst="wedgeEllipseCallou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gray">
          <a:xfrm>
            <a:off x="7445031" y="1200916"/>
            <a:ext cx="2323771" cy="99757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sz="6600" dirty="0"/>
              <a:t>OMG!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2706196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Algebraic data types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Product types: usually contain several values ​​called fields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Tuple0… 8</a:t>
            </a:r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dirty="0"/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r>
              <a:rPr lang="de-DE" dirty="0"/>
              <a:t>Sum or variant types: There is only a fixed number of variants for each type</a:t>
            </a: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Try (</a:t>
            </a:r>
            <a:r>
              <a:rPr lang="de-DE" sz="2400" dirty="0" err="1"/>
              <a:t>Sucess</a:t>
            </a:r>
            <a:r>
              <a:rPr lang="de-DE" sz="2400" dirty="0"/>
              <a:t>, </a:t>
            </a:r>
            <a:r>
              <a:rPr lang="de-DE" sz="2400" dirty="0" err="1"/>
              <a:t>Failure</a:t>
            </a:r>
            <a:r>
              <a:rPr lang="de-DE" sz="2400" dirty="0"/>
              <a:t>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Either</a:t>
            </a:r>
            <a:r>
              <a:rPr lang="de-DE" sz="2400" dirty="0"/>
              <a:t> (</a:t>
            </a:r>
            <a:r>
              <a:rPr lang="de-DE" sz="2400" dirty="0" err="1"/>
              <a:t>Left</a:t>
            </a:r>
            <a:r>
              <a:rPr lang="de-DE" sz="2400" dirty="0"/>
              <a:t>, </a:t>
            </a:r>
            <a:r>
              <a:rPr lang="de-DE" sz="2400" dirty="0" err="1"/>
              <a:t>Right</a:t>
            </a:r>
            <a:r>
              <a:rPr lang="de-DE" sz="2400" dirty="0"/>
              <a:t>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Option (</a:t>
            </a:r>
            <a:r>
              <a:rPr lang="de-DE" sz="2400" dirty="0" err="1"/>
              <a:t>Some</a:t>
            </a:r>
            <a:r>
              <a:rPr lang="de-DE" sz="2400" dirty="0"/>
              <a:t>, None)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01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TUPLES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5" y="753941"/>
            <a:ext cx="9753599" cy="86530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/>
              <a:t>There are </a:t>
            </a:r>
            <a:r>
              <a:rPr lang="de-DE" sz="2400" dirty="0" err="1"/>
              <a:t>Tuple</a:t>
            </a:r>
            <a:r>
              <a:rPr lang="de-DE" sz="2400" dirty="0"/>
              <a:t> with up to 8 fields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sz="2400" dirty="0" err="1"/>
              <a:t>Tuples</a:t>
            </a:r>
            <a:r>
              <a:rPr lang="de-DE" sz="2400" dirty="0"/>
              <a:t> are useful when a function has more than one return value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6726" y="2059676"/>
            <a:ext cx="8801100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(Java, 8)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 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java8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"Java"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1)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 &lt;String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vavr1 = java8.map 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 -&gt;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s.substring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 -&gt; i /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vavr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vavr1.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Try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25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Represents a calculation that is either successfully completed (</a:t>
            </a:r>
            <a:r>
              <a:rPr lang="de-DE" altLang="de-DE" sz="2400" dirty="0" err="1"/>
              <a:t>Success</a:t>
            </a:r>
            <a:r>
              <a:rPr lang="de-DE" altLang="de-DE" sz="2400" dirty="0"/>
              <a:t>) or ended with an error (</a:t>
            </a:r>
            <a:r>
              <a:rPr lang="de-DE" altLang="de-DE" sz="2400" dirty="0" err="1"/>
              <a:t>Failure</a:t>
            </a:r>
            <a:r>
              <a:rPr lang="de-DE" altLang="de-DE" sz="2400" dirty="0"/>
              <a:t>)</a:t>
            </a:r>
            <a:endParaRPr lang="en-US" sz="2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4000" y="1715393"/>
            <a:ext cx="106202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Service interface with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Surname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BusinessException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 all other JUGs"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onFailure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Handled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BusinessException.</a:t>
            </a:r>
            <a:r>
              <a:rPr lang="de-DE" altLang="de-DE" sz="20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 have to go!"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 have to go too"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24001" y="4762001"/>
            <a:ext cx="10620224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HelloWorldService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sayHelloWorld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Surname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EITHER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26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Represents one of two possible types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Suitable as </a:t>
            </a:r>
            <a:r>
              <a:rPr lang="de-DE" dirty="0" err="1"/>
              <a:t>either ... or</a:t>
            </a:r>
            <a:r>
              <a:rPr lang="de-DE" dirty="0"/>
              <a:t> Return value (</a:t>
            </a:r>
            <a:r>
              <a:rPr lang="de-DE" dirty="0" err="1"/>
              <a:t>Right</a:t>
            </a:r>
            <a:r>
              <a:rPr lang="de-DE" dirty="0"/>
              <a:t> or </a:t>
            </a:r>
            <a:r>
              <a:rPr lang="de-DE" dirty="0" err="1"/>
              <a:t>Left</a:t>
            </a:r>
            <a:r>
              <a:rPr lang="de-DE" dirty="0"/>
              <a:t>)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Can also be used as an alternative to Option and Try</a:t>
            </a:r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Right</a:t>
            </a:r>
            <a:r>
              <a:rPr lang="de-DE" altLang="de-DE" dirty="0"/>
              <a:t> comparable to </a:t>
            </a:r>
            <a:r>
              <a:rPr lang="de-DE" altLang="de-DE" dirty="0" err="1"/>
              <a:t>Some</a:t>
            </a:r>
            <a:r>
              <a:rPr lang="de-DE" altLang="de-DE" dirty="0"/>
              <a:t> or </a:t>
            </a:r>
            <a:r>
              <a:rPr lang="de-DE" altLang="de-DE" dirty="0" err="1"/>
              <a:t>Success</a:t>
            </a:r>
            <a:r>
              <a:rPr lang="de-DE" altLang="de-DE" dirty="0"/>
              <a:t> </a:t>
            </a:r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 err="1"/>
              <a:t>Left</a:t>
            </a:r>
            <a:r>
              <a:rPr lang="de-DE" altLang="de-DE" dirty="0"/>
              <a:t> comparable to None or </a:t>
            </a:r>
            <a:r>
              <a:rPr lang="de-DE" altLang="de-DE" dirty="0" err="1"/>
              <a:t>Failure</a:t>
            </a:r>
            <a:r>
              <a:rPr lang="de-DE" altLang="de-DE" dirty="0"/>
              <a:t> 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31950" y="2971800"/>
            <a:ext cx="1058212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either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::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toUpperCase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 &lt;String&gt;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either.toOption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option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27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725959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sz="2400" dirty="0"/>
              <a:t>Represents </a:t>
            </a:r>
            <a:r>
              <a:rPr lang="de-DE" dirty="0"/>
              <a:t>an optional value (</a:t>
            </a:r>
            <a:r>
              <a:rPr lang="de-DE" dirty="0" err="1"/>
              <a:t>Some</a:t>
            </a:r>
            <a:r>
              <a:rPr lang="de-DE" dirty="0"/>
              <a:t> or None)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Has more operators than Java 8's and is optional </a:t>
            </a:r>
            <a:r>
              <a:rPr lang="de-DE" dirty="0" err="1"/>
              <a:t>serializable</a:t>
            </a:r>
            <a:endParaRPr lang="de-DE" dirty="0"/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Can be converted to other data types such as Try or </a:t>
            </a:r>
            <a:r>
              <a:rPr lang="de-DE" dirty="0" err="1"/>
              <a:t>Either</a:t>
            </a:r>
            <a:r>
              <a:rPr lang="de-DE" dirty="0"/>
              <a:t> be converted </a:t>
            </a:r>
            <a:endParaRPr lang="en-US" sz="2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4000" y="2895867"/>
            <a:ext cx="972502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"Value: {}"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have to go!"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</a:t>
            </a:r>
            <a:r>
              <a:rPr lang="de-DE" dirty="0" err="1"/>
              <a:t>Lazy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Represents a value that may not have been calculated yet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The calculation is thread-safe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Can you do it with a </a:t>
            </a:r>
            <a:r>
              <a:rPr lang="de-DE" dirty="0" err="1"/>
              <a:t>Supplier</a:t>
            </a:r>
            <a:r>
              <a:rPr lang="de-DE" dirty="0"/>
              <a:t> compare, but has one major difference: The calculated value is </a:t>
            </a:r>
            <a:r>
              <a:rPr lang="de-DE" dirty="0" err="1"/>
              <a:t>cached</a:t>
            </a:r>
            <a:endParaRPr lang="de-DE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3625" y="2808653"/>
            <a:ext cx="10572750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&lt;Double&gt;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lazy.isEvaluated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lazy.get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= 0.123 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3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Currying</a:t>
            </a: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29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Allows partial application of a function by converting a function with N arguments to a modified function with N-1 arguments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function with two arguments f: A1 x A2 → B is converted into a modified function with one argument f ': A1 → (A2 → B)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One or more parameters are set from left to right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4962" y="3197614"/>
            <a:ext cx="10486551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 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+ b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Parameter a is set to 2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 &lt;Integer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add2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sum.curried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(add2.apply 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Composition of FUNCTIONS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720482" y="5944881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447699" y="784719"/>
            <a:ext cx="10241321" cy="204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can be chained together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Applying a function to the result of another function creates a new function.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The functions f: X → Y and g: Y → Z can be concatenated to form a function h: g (f (x)) </a:t>
            </a:r>
            <a:br>
              <a:rPr lang="de-DE" dirty="0"/>
            </a:br>
            <a:r>
              <a:rPr lang="de-DE" dirty="0"/>
              <a:t>with h: X → Z.</a:t>
            </a:r>
            <a:r>
              <a:rPr lang="de-DE" sz="2400" dirty="0"/>
              <a:t> 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2071914" y="2988797"/>
            <a:ext cx="5331231" cy="2754835"/>
            <a:chOff x="2071914" y="2988797"/>
            <a:chExt cx="5331231" cy="2754835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071914" y="2988797"/>
              <a:ext cx="5331231" cy="1220781"/>
              <a:chOff x="994472" y="3646139"/>
              <a:chExt cx="5331231" cy="1220781"/>
            </a:xfrm>
          </p:grpSpPr>
          <p:sp>
            <p:nvSpPr>
              <p:cNvPr id="7" name="Rechteck 6"/>
              <p:cNvSpPr/>
              <p:nvPr/>
            </p:nvSpPr>
            <p:spPr>
              <a:xfrm>
                <a:off x="1638059" y="4170280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994472" y="3646139"/>
                <a:ext cx="1010900" cy="33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 defTabSz="457322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</a:pPr>
                <a:r>
                  <a:rPr lang="de-DE" sz="1800" dirty="0">
                    <a:ea typeface="Swagger" pitchFamily="2" charset="0"/>
                  </a:rPr>
                  <a:t>Input value</a:t>
                </a:r>
              </a:p>
            </p:txBody>
          </p:sp>
          <p:sp>
            <p:nvSpPr>
              <p:cNvPr id="10" name="Pfeil: nach rechts 9"/>
              <p:cNvSpPr/>
              <p:nvPr/>
            </p:nvSpPr>
            <p:spPr bwMode="gray">
              <a:xfrm>
                <a:off x="2146181" y="4486079"/>
                <a:ext cx="143104" cy="140859"/>
              </a:xfrm>
              <a:prstGeom prst="rightArrow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 err="1">
                  <a:cs typeface="Arial" charset="0"/>
                </a:endParaRPr>
              </a:p>
            </p:txBody>
          </p:sp>
          <p:cxnSp>
            <p:nvCxnSpPr>
              <p:cNvPr id="13" name="Gerade Verbindung mit Pfeil 12"/>
              <p:cNvCxnSpPr/>
              <p:nvPr/>
            </p:nvCxnSpPr>
            <p:spPr>
              <a:xfrm>
                <a:off x="1504236" y="4037223"/>
                <a:ext cx="138137" cy="183366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feld 13"/>
              <p:cNvSpPr txBox="1"/>
              <p:nvPr/>
            </p:nvSpPr>
            <p:spPr>
              <a:xfrm>
                <a:off x="2535220" y="3649715"/>
                <a:ext cx="870733" cy="33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72000" tIns="36000" rIns="72000" bIns="360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 defTabSz="457322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</a:pPr>
                <a:r>
                  <a:rPr lang="de-DE" sz="1800" dirty="0">
                    <a:ea typeface="Swagger" pitchFamily="2" charset="0"/>
                  </a:rPr>
                  <a:t>function</a:t>
                </a:r>
              </a:p>
            </p:txBody>
          </p:sp>
          <p:cxnSp>
            <p:nvCxnSpPr>
              <p:cNvPr id="15" name="Gerade Verbindung mit Pfeil 14"/>
              <p:cNvCxnSpPr>
                <a:stCxn id="14" idx="2"/>
              </p:cNvCxnSpPr>
              <p:nvPr/>
            </p:nvCxnSpPr>
            <p:spPr>
              <a:xfrm flipH="1">
                <a:off x="2970586" y="3987747"/>
                <a:ext cx="1" cy="252849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hteck 16"/>
              <p:cNvSpPr/>
              <p:nvPr/>
            </p:nvSpPr>
            <p:spPr>
              <a:xfrm>
                <a:off x="3856947" y="4220222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Y</a:t>
                </a:r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5882335" y="4220589"/>
                <a:ext cx="443368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 rtl="0"/>
                <a:r>
                  <a:rPr lang="de-DE" sz="3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Z</a:t>
                </a:r>
              </a:p>
            </p:txBody>
          </p:sp>
          <p:sp>
            <p:nvSpPr>
              <p:cNvPr id="20" name="Pfeil: nach rechts 19"/>
              <p:cNvSpPr/>
              <p:nvPr/>
            </p:nvSpPr>
            <p:spPr bwMode="gray">
              <a:xfrm>
                <a:off x="4320418" y="4512890"/>
                <a:ext cx="143104" cy="140859"/>
              </a:xfrm>
              <a:prstGeom prst="rightArrow">
                <a:avLst/>
              </a:prstGeom>
              <a:solidFill>
                <a:schemeClr val="bg1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72000" tIns="0" rIns="72000" bIns="36000" rtlCol="0" anchor="ctr"/>
              <a:lstStyle/>
              <a:p>
                <a:pPr indent="3175" algn="ctr" defTabSz="457293" rtl="0" fontAlgn="base">
                  <a:lnSpc>
                    <a:spcPct val="104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E20074"/>
                  </a:buClr>
                  <a:buSzPct val="75000"/>
                </a:pPr>
                <a:endParaRPr lang="de-DE" sz="1800" dirty="0" err="1">
                  <a:cs typeface="Arial" charset="0"/>
                </a:endParaRPr>
              </a:p>
            </p:txBody>
          </p:sp>
        </p:grpSp>
        <p:sp>
          <p:nvSpPr>
            <p:cNvPr id="25" name="Rechteck 24"/>
            <p:cNvSpPr/>
            <p:nvPr/>
          </p:nvSpPr>
          <p:spPr>
            <a:xfrm>
              <a:off x="3612861" y="5070143"/>
              <a:ext cx="48035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26" name="Pfeil: nach rechts 25"/>
            <p:cNvSpPr/>
            <p:nvPr/>
          </p:nvSpPr>
          <p:spPr bwMode="gray">
            <a:xfrm>
              <a:off x="4163366" y="5385942"/>
              <a:ext cx="155040" cy="140859"/>
            </a:xfrm>
            <a:prstGeom prst="rightArrow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endParaRPr lang="de-DE" sz="1800" dirty="0" err="1">
                <a:cs typeface="Arial" charset="0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5856888" y="5097301"/>
              <a:ext cx="480350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rtl="0"/>
              <a:r>
                <a:rPr lang="de-DE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</p:txBody>
        </p:sp>
        <p:sp>
          <p:nvSpPr>
            <p:cNvPr id="29" name="Geschweifte Klammer links 28"/>
            <p:cNvSpPr/>
            <p:nvPr/>
          </p:nvSpPr>
          <p:spPr>
            <a:xfrm rot="16200000">
              <a:off x="4900864" y="2994474"/>
              <a:ext cx="510419" cy="3430372"/>
            </a:xfrm>
            <a:prstGeom prst="leftBrace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4691662" y="4359894"/>
              <a:ext cx="1005578" cy="33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defTabSz="457322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SzPct val="75000"/>
              </a:pPr>
              <a:r>
                <a:rPr lang="de-DE" sz="1800" dirty="0" err="1">
                  <a:ea typeface="Swagger" pitchFamily="2" charset="0"/>
                </a:rPr>
                <a:t>andThen</a:t>
              </a:r>
              <a:r>
                <a:rPr lang="de-DE" sz="1800" dirty="0">
                  <a:ea typeface="Swagger" pitchFamily="2" charset="0"/>
                </a:rPr>
                <a:t>()</a:t>
              </a:r>
            </a:p>
          </p:txBody>
        </p:sp>
        <p:sp>
          <p:nvSpPr>
            <p:cNvPr id="33" name="Pfeil: Fünfeck 32"/>
            <p:cNvSpPr/>
            <p:nvPr/>
          </p:nvSpPr>
          <p:spPr bwMode="gray">
            <a:xfrm>
              <a:off x="3563540" y="3685037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f (x)</a:t>
              </a:r>
            </a:p>
          </p:txBody>
        </p:sp>
        <p:sp>
          <p:nvSpPr>
            <p:cNvPr id="34" name="Pfeil: Fünfeck 33"/>
            <p:cNvSpPr/>
            <p:nvPr/>
          </p:nvSpPr>
          <p:spPr bwMode="gray">
            <a:xfrm>
              <a:off x="5704487" y="3685037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g (x)</a:t>
              </a:r>
            </a:p>
          </p:txBody>
        </p:sp>
        <p:sp>
          <p:nvSpPr>
            <p:cNvPr id="35" name="Pfeil: Fünfeck 34"/>
            <p:cNvSpPr/>
            <p:nvPr/>
          </p:nvSpPr>
          <p:spPr bwMode="gray">
            <a:xfrm>
              <a:off x="4571912" y="5211208"/>
              <a:ext cx="1245476" cy="418519"/>
            </a:xfrm>
            <a:prstGeom prst="homePlate">
              <a:avLst/>
            </a:prstGeom>
            <a:solidFill>
              <a:schemeClr val="bg1"/>
            </a:solidFill>
            <a:ln w="1905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lIns="72000" tIns="0" rIns="72000" bIns="36000" rtlCol="0" anchor="ctr"/>
            <a:lstStyle/>
            <a:p>
              <a:pPr indent="3175" algn="ctr" defTabSz="457293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</a:pPr>
              <a:r>
                <a:rPr lang="de-DE" sz="1800" dirty="0">
                  <a:cs typeface="Arial" charset="0"/>
                </a:rPr>
                <a:t>g (f (x))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296109" y="2988797"/>
              <a:ext cx="885352" cy="33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72000" tIns="36000" rIns="72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defTabSz="457322" rtl="0" fontAlgn="base">
                <a:lnSpc>
                  <a:spcPct val="104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1"/>
                </a:buClr>
                <a:buSzPct val="75000"/>
              </a:pPr>
              <a:r>
                <a:rPr lang="de-DE" sz="1800" dirty="0">
                  <a:ea typeface="Swagger" pitchFamily="2" charset="0"/>
                </a:rPr>
                <a:t>Result</a:t>
              </a:r>
            </a:p>
          </p:txBody>
        </p:sp>
        <p:cxnSp>
          <p:nvCxnSpPr>
            <p:cNvPr id="37" name="Gerade Verbindung mit Pfeil 36"/>
            <p:cNvCxnSpPr/>
            <p:nvPr/>
          </p:nvCxnSpPr>
          <p:spPr>
            <a:xfrm>
              <a:off x="6993569" y="3396413"/>
              <a:ext cx="67584" cy="166834"/>
            </a:xfrm>
            <a:prstGeom prst="straightConnector1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</a:t>
            </a:r>
            <a:r>
              <a:rPr lang="de-DE" dirty="0" err="1"/>
              <a:t>Memoization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30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1029698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Enables that a method is only executed the first time it is called and the saved value is returned on subsequent calls</a:t>
            </a: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2127868"/>
            <a:ext cx="10968038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Function0 &lt;Double&gt;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cachedRandom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Function0.</a:t>
            </a:r>
            <a:r>
              <a:rPr kumimoji="0" lang="de-DE" altLang="de-DE" sz="2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memoized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randomValue1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randomValue2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cachedRandom.apply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(randomValue1).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(randomValue2)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</a:t>
            </a:r>
            <a:r>
              <a:rPr lang="de-DE" dirty="0" err="1"/>
              <a:t>Functions</a:t>
            </a:r>
            <a:r>
              <a:rPr lang="de-DE" dirty="0"/>
              <a:t> - lifting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31</a:t>
            </a:fld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>
            <a:off x="66675" y="756000"/>
            <a:ext cx="9677399" cy="27206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Allows </a:t>
            </a:r>
            <a:r>
              <a:rPr lang="de-DE" altLang="de-DE" dirty="0"/>
              <a:t>convert a partial function into a total function that returns the data type option. 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partial function from X to Y is a function f: X '→ Y, where X' is a subset of X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partial function only works correctly for part of the input values ​​and throws an error if the input is invalid</a:t>
            </a:r>
            <a:endParaRPr lang="de-DE" alt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24000" y="3293623"/>
            <a:ext cx="10839449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 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(a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b) -&gt; a / b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 &lt;Integer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 &lt;Integer&gt;&gt;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Function2.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 &lt;Integer&gt; result1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(result11).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 &lt;Integer&gt; result2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safeDivide.apply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(result2).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6132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32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6000"/>
            <a:ext cx="8834438" cy="2149125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Pattern </a:t>
            </a:r>
            <a:r>
              <a:rPr lang="de-DE" dirty="0" err="1"/>
              <a:t>Matching</a:t>
            </a:r>
            <a:r>
              <a:rPr lang="de-DE" dirty="0"/>
              <a:t> allows a value to be checked against patterns</a:t>
            </a:r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Powerful alternative to </a:t>
            </a:r>
            <a:r>
              <a:rPr lang="de-DE" dirty="0" err="1"/>
              <a:t>Java's</a:t>
            </a:r>
            <a:r>
              <a:rPr lang="de-DE" dirty="0"/>
              <a:t> Switch </a:t>
            </a:r>
            <a:r>
              <a:rPr lang="de-DE" dirty="0" err="1"/>
              <a:t>statement</a:t>
            </a:r>
            <a:endParaRPr lang="de-DE" dirty="0"/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 () - wildcard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 (</a:t>
            </a:r>
            <a:r>
              <a:rPr lang="de-DE" altLang="de-DE" dirty="0" err="1"/>
              <a:t>value</a:t>
            </a:r>
            <a:r>
              <a:rPr lang="de-DE" altLang="de-DE" dirty="0"/>
              <a:t>) - </a:t>
            </a:r>
            <a:r>
              <a:rPr lang="de-DE" altLang="de-DE" dirty="0" err="1"/>
              <a:t>Equals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altLang="de-DE" dirty="0"/>
              <a:t>$ (</a:t>
            </a:r>
            <a:r>
              <a:rPr lang="de-DE" altLang="de-DE" dirty="0" err="1"/>
              <a:t>predicate</a:t>
            </a:r>
            <a:r>
              <a:rPr lang="de-DE" altLang="de-DE" dirty="0"/>
              <a:t>) - </a:t>
            </a:r>
            <a:r>
              <a:rPr lang="de-DE" altLang="de-DE" dirty="0" err="1"/>
              <a:t>Conditional</a:t>
            </a:r>
            <a:r>
              <a:rPr lang="de-DE" altLang="de-DE" dirty="0"/>
              <a:t> </a:t>
            </a:r>
            <a:r>
              <a:rPr lang="de-DE" altLang="de-DE" dirty="0" err="1"/>
              <a:t>pattern</a:t>
            </a: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22275" y="2916465"/>
            <a:ext cx="1028700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patternMatching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(Integer i)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(i).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3 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noneOf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6th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"4 or neither (5 or 6)"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Case ($ 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Number.class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"Is a number"</a:t>
            </a:r>
            <a:r>
              <a:rPr lang="de-DE" altLang="de-DE" sz="20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"?"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6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33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VAVR makes that possible </a:t>
            </a:r>
            <a:r>
              <a:rPr lang="de-DE" dirty="0" err="1"/>
              <a:t>destructuring</a:t>
            </a:r>
            <a:r>
              <a:rPr lang="de-DE" dirty="0"/>
              <a:t> of objects </a:t>
            </a:r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8547" y="1305785"/>
            <a:ext cx="11018091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"Id01"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 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= 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	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2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77909" y="4854017"/>
            <a:ext cx="11018091" cy="14465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 &lt;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Case ($ User 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"Hack0r"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Surname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InvalidNameError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Validation.</a:t>
            </a:r>
            <a:r>
              <a:rPr lang="de-DE" altLang="de-DE" sz="22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.getId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736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VAVR: PATTERN MATCHING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34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752583"/>
            <a:ext cx="8834438" cy="412328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Annotation processor around </a:t>
            </a:r>
            <a:r>
              <a:rPr lang="de-DE" dirty="0" err="1"/>
              <a:t>Destructor</a:t>
            </a:r>
            <a:r>
              <a:rPr lang="de-DE" dirty="0"/>
              <a:t> to generate</a:t>
            </a:r>
          </a:p>
          <a:p>
            <a:pPr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de-DE" altLang="de-DE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04496" y="2102576"/>
            <a:ext cx="10139314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@Patterns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Destructor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Unapply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Tuple2 &lt;String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Tuple.</a:t>
            </a: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user.getName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user.getId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is Resilience4j?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35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5"/>
            <a:ext cx="8834438" cy="4889041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lightweight fault tolerance library powered by the </a:t>
            </a:r>
            <a:r>
              <a:rPr lang="de-DE" dirty="0" err="1"/>
              <a:t>Netflix</a:t>
            </a:r>
            <a:r>
              <a:rPr lang="de-DE" dirty="0"/>
              <a:t> </a:t>
            </a:r>
            <a:r>
              <a:rPr lang="de-DE" dirty="0" err="1"/>
              <a:t>Hystrix</a:t>
            </a:r>
            <a:r>
              <a:rPr lang="de-DE" dirty="0"/>
              <a:t> was inspired, but is specifically designed for functional programming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Provides higher-order functions with which functional interfaces, lambda expressions and method references can be extended by functionality</a:t>
            </a:r>
            <a:endParaRPr lang="de-DE" sz="2400" dirty="0"/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CircuitBreaker</a:t>
            </a:r>
            <a:r>
              <a:rPr lang="de-DE" sz="2400" dirty="0"/>
              <a:t>: Protects functions with a "fuse"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RateLimiter</a:t>
            </a:r>
            <a:r>
              <a:rPr lang="de-DE" sz="2400" dirty="0"/>
              <a:t>: Limits the </a:t>
            </a:r>
            <a:r>
              <a:rPr lang="de-DE" dirty="0"/>
              <a:t>Function call rate </a:t>
            </a:r>
            <a:endParaRPr lang="de-DE" sz="2400" dirty="0"/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Retry</a:t>
            </a:r>
            <a:r>
              <a:rPr lang="de-DE" sz="2400" dirty="0"/>
              <a:t>: Repeated </a:t>
            </a:r>
            <a:r>
              <a:rPr lang="de-DE" dirty="0"/>
              <a:t>failed function calls automatically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BulkHead</a:t>
            </a:r>
            <a:r>
              <a:rPr lang="de-DE" sz="2400" dirty="0"/>
              <a:t>: Limits the number of simultaneous function calls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Cache: Stores function results in a </a:t>
            </a:r>
            <a:r>
              <a:rPr lang="de-DE" sz="2400" dirty="0" err="1"/>
              <a:t>JCache</a:t>
            </a:r>
            <a:r>
              <a:rPr lang="de-DE" sz="2400" dirty="0"/>
              <a:t> Provider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timer</a:t>
            </a:r>
            <a:r>
              <a:rPr lang="de-DE" sz="2400" dirty="0"/>
              <a:t>: Measures metrics of function calls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 err="1"/>
              <a:t>TimeLimiter</a:t>
            </a:r>
            <a:r>
              <a:rPr lang="de-DE" sz="2400" dirty="0"/>
              <a:t>: Limits the runtime of functions</a:t>
            </a:r>
          </a:p>
          <a:p>
            <a:pPr lvl="1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</a:pPr>
            <a:endParaRPr lang="en-US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525" y="3937093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36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32" y="959966"/>
            <a:ext cx="1699048" cy="169904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665" y="2751293"/>
            <a:ext cx="5257206" cy="202390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38126" y="870101"/>
            <a:ext cx="5759450" cy="3965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 state machine with three states: CLOSED, OPEN, HALF_OPEN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Configurable threshold value for the error rate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Allows a configurable number of test calls in the HALF_OPEN state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Saves the status of function calls in a two-bit ring </a:t>
            </a:r>
            <a:r>
              <a:rPr lang="de-DE" dirty="0" err="1"/>
              <a:t>Buffer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Array with 16 </a:t>
            </a:r>
            <a:r>
              <a:rPr lang="de-DE" dirty="0" err="1"/>
              <a:t>long</a:t>
            </a:r>
            <a:r>
              <a:rPr lang="de-DE" dirty="0"/>
              <a:t> (64-bit) values ​​can save the status of 1024 calls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No rolling time window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80" y="4835930"/>
            <a:ext cx="1040884" cy="104088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558171" y="454669"/>
            <a:ext cx="1233396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1000 views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031680" y="5937550"/>
            <a:ext cx="1049848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10 views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476836" y="2362275"/>
            <a:ext cx="3045239" cy="29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alt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CircuitBreakerOpenException</a:t>
            </a:r>
            <a:endParaRPr lang="de-DE" sz="1400" b="1" dirty="0">
              <a:latin typeface="Courier New" panose="02070309020205020404" pitchFamily="49" charset="0"/>
              <a:ea typeface="Swagger" pitchFamily="2" charset="0"/>
              <a:cs typeface="Courier New" panose="02070309020205020404" pitchFamily="49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77501" y="1890510"/>
            <a:ext cx="1013786" cy="24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200" b="1" dirty="0">
                <a:ea typeface="Swagger" pitchFamily="2" charset="0"/>
              </a:rPr>
              <a:t>Error rate 50%</a:t>
            </a:r>
          </a:p>
        </p:txBody>
      </p:sp>
    </p:spTree>
    <p:extLst>
      <p:ext uri="{BB962C8B-B14F-4D97-AF65-F5344CB8AC3E}">
        <p14:creationId xmlns:p14="http://schemas.microsoft.com/office/powerpoint/2010/main" val="1838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CIRCUITBREAKER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37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325" y="730693"/>
            <a:ext cx="11125349" cy="56477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CircuitBreakerConfig.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waitDurationInOpenState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recordFailure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WebApplicationException.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ex.getResponse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getStatus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de-DE" altLang="de-DE" sz="1900" i="1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INTERNAL_SERVER_ERROR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i="1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19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decoratedSupplier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have to go!"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FUNCTION OF HIGHER ORDER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38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238125" y="870101"/>
            <a:ext cx="9791699" cy="431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4000" y="874228"/>
            <a:ext cx="1043638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CircuitBreakerUtils.</a:t>
            </a:r>
            <a:r>
              <a:rPr kumimoji="0" lang="de-DE" altLang="de-DE" sz="2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isCallPermitted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50787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.call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.onSuccess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returnValue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.onError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CIRCUITBREAKER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39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5887" y="1921316"/>
            <a:ext cx="1116822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CircuitBreakerRegistry.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ofDefaults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cb1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"Name1"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cb2 = 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registry.circuitBreaker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"Name2"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cb1.getMetrics 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metrics.getFailureRate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metrics.getNumberOfBufferedCalls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metrics.getNumberOfNotPermittedCalls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registerAll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CircuitBreakerMetrics.</a:t>
            </a:r>
            <a:r>
              <a:rPr lang="de-DE" altLang="de-DE" sz="20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ofCircuitBreakerRegistry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  <a:r>
              <a:rPr lang="de-DE" altLang="de-DE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8126" y="870102"/>
            <a:ext cx="11077574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Measures metrics for monitoring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Metrics can be created using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or Prometheus</a:t>
            </a:r>
          </a:p>
        </p:txBody>
      </p:sp>
    </p:spTree>
    <p:extLst>
      <p:ext uri="{BB962C8B-B14F-4D97-AF65-F5344CB8AC3E}">
        <p14:creationId xmlns:p14="http://schemas.microsoft.com/office/powerpoint/2010/main" val="9103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Composition of FUNCTIONS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24000" y="921803"/>
            <a:ext cx="1087200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 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+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 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a -&gt; a *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Function1 &lt;Integer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Integer&gt; plusOneAndMultiplyBy2 = 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plusOne.andThen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multiplyByTwo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(plusOneAndMultiplyBy2.apply 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6th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CIRCUITBREAKER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123" y="713691"/>
            <a:ext cx="11248697" cy="50629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event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dealer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.debug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(...))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(...))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onStateTransition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.info(…)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Reactive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RxJava2Adapter.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toFlowable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event.getEventType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CircuitBreakerOnErrorEvent.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.warn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(...))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CircularEventConsumer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 (</a:t>
            </a:r>
            <a:r>
              <a:rPr lang="de-DE" altLang="de-DE" sz="1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circuitBreaker.getEventPublisher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 &lt;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ringBuffer.getBufferedEvents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altLang="de-DE" sz="1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CIRCUITBREAKER RXjava2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24000" y="3108884"/>
            <a:ext cx="1050751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Observable &lt;String&gt;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methodWhichRetur</a:t>
            </a:r>
            <a:r>
              <a:rPr lang="de-DE" altLang="de-DE" sz="2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service.methodWhichReturnsAnObservable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time-out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lift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 operator.</a:t>
            </a:r>
            <a:r>
              <a:rPr kumimoji="0" lang="de-DE" altLang="de-DE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gray">
          <a:xfrm>
            <a:off x="238126" y="879826"/>
            <a:ext cx="9610724" cy="4822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/>
              <a:t>There are RxJava2 operators for observables, </a:t>
            </a:r>
            <a:r>
              <a:rPr lang="de-DE" dirty="0" err="1"/>
              <a:t>Flowable</a:t>
            </a:r>
            <a:r>
              <a:rPr lang="de-DE" dirty="0"/>
              <a:t> and single</a:t>
            </a:r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CircuitBreaker</a:t>
            </a:r>
            <a:endParaRPr lang="de-DE" dirty="0"/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RateLimiter</a:t>
            </a:r>
            <a:endParaRPr lang="de-DE" dirty="0"/>
          </a:p>
          <a:p>
            <a:pPr marL="918972" lvl="1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r>
              <a:rPr lang="de-DE" dirty="0" err="1"/>
              <a:t>Retry</a:t>
            </a:r>
            <a:endParaRPr lang="de-DE" dirty="0"/>
          </a:p>
          <a:p>
            <a:pPr marL="342900" indent="-3429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3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RETRY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42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1086090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8126" y="1498511"/>
            <a:ext cx="11097281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maxAttempts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19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IntervalFunction.</a:t>
            </a:r>
            <a:r>
              <a:rPr lang="de-DE" altLang="de-DE" sz="19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ofExponentialBackoff</a:t>
            </a: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retryOnException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getOrElse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 have to go!"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8126" y="741298"/>
            <a:ext cx="9004068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000" dirty="0"/>
              <a:t>Repeats failed calls and exponentially increases the waiting time between calls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</a:t>
            </a:r>
            <a:r>
              <a:rPr lang="de-DE" dirty="0" err="1"/>
              <a:t>Rate 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932119" y="6407459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43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67346"/>
            <a:ext cx="7810499" cy="4126793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38125" y="766881"/>
            <a:ext cx="10191750" cy="1289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Limits the </a:t>
            </a:r>
            <a:r>
              <a:rPr lang="de-DE" dirty="0"/>
              <a:t>Function call rate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The time is divided into cycles. Each cycle has a configurable duration.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Each cycle allows a configurable number of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84257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</a:t>
            </a:r>
            <a:r>
              <a:rPr lang="de-DE" dirty="0" err="1"/>
              <a:t>Rate limiter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44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8451" y="1575674"/>
            <a:ext cx="10997542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timeoutDuration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ofMillis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limitRefreshPeriod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ofSeconds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limitForPeriod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backendName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rateLimiter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firstTry.isSuccess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secondTry.isFailure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RequestNotPermitted.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24000" y="756000"/>
            <a:ext cx="4674036" cy="476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Allows 1 function call per second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7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BULKHEAD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45</a:t>
            </a:fld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7487" y="1795474"/>
            <a:ext cx="10958513" cy="3893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BulkheadConfig.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maxWaitTime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maxConcurrentCalls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"bar"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decoratedCallable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secondTry.getCause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isInstanceOf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BulkheadFullException.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38125" y="758999"/>
            <a:ext cx="10191750" cy="86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Limits the number of simultaneous function calls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Allows function calls to either wait or abort with an error</a:t>
            </a:r>
          </a:p>
        </p:txBody>
      </p:sp>
    </p:spTree>
    <p:extLst>
      <p:ext uri="{BB962C8B-B14F-4D97-AF65-F5344CB8AC3E}">
        <p14:creationId xmlns:p14="http://schemas.microsoft.com/office/powerpoint/2010/main" val="253834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TIMER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46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8124" y="2727132"/>
            <a:ext cx="1102633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"baking"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metricRegistry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kumimoji="0" lang="de-DE" altLang="de-DE" sz="1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decorateCallable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timer.getMetrics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metrics.getNumberOfTotalCalls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metrics.getNumberOfSuccessfulCalls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metrics.getNumberOfFailedCalls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metrics.getMeanRate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responseTimePercentile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metrics.getSnapshot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.get95thPercentile ()</a:t>
            </a:r>
            <a:r>
              <a:rPr kumimoji="0" lang="de-DE" altLang="de-DE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de-DE" altLang="de-DE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Integration with </a:t>
            </a:r>
            <a:r>
              <a:rPr lang="de-DE" dirty="0" err="1"/>
              <a:t>Dropwizard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Measures metrics like 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Number of successful and failed calls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Response time and call rate</a:t>
            </a:r>
          </a:p>
        </p:txBody>
      </p:sp>
    </p:spTree>
    <p:extLst>
      <p:ext uri="{BB962C8B-B14F-4D97-AF65-F5344CB8AC3E}">
        <p14:creationId xmlns:p14="http://schemas.microsoft.com/office/powerpoint/2010/main" val="9210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Cache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47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38124" y="2788284"/>
            <a:ext cx="11026337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javax.cache.Cache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cacheInstance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Caching.getCache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cacheName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de-DE" altLang="de-DE" sz="22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 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cacheContext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Cache.of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cacheInstance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altLang="de-DE" sz="2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cachedFunction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Cache.decorateCallable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cacheContext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"Robert"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altLang="de-DE" sz="22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altLang="de-DE" sz="22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cachedFunction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testKey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2200" dirty="0"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38125" y="758999"/>
            <a:ext cx="10191750" cy="168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Uses </a:t>
            </a:r>
            <a:r>
              <a:rPr lang="de-DE" dirty="0" err="1"/>
              <a:t>JCache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Measures metrics like 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Number of cache </a:t>
            </a:r>
            <a:r>
              <a:rPr lang="de-DE" dirty="0" err="1"/>
              <a:t>hits</a:t>
            </a:r>
            <a:endParaRPr lang="de-DE" dirty="0"/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Number of cache </a:t>
            </a:r>
            <a:r>
              <a:rPr lang="de-DE" dirty="0" err="1"/>
              <a:t>misses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562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Spring Boot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48</a:t>
            </a:fld>
            <a:endParaRPr lang="en-US" dirty="0"/>
          </a:p>
        </p:txBody>
      </p:sp>
      <p:sp>
        <p:nvSpPr>
          <p:cNvPr id="6" name="Freeform 8"/>
          <p:cNvSpPr>
            <a:spLocks/>
          </p:cNvSpPr>
          <p:nvPr/>
        </p:nvSpPr>
        <p:spPr bwMode="gray">
          <a:xfrm>
            <a:off x="238126" y="959966"/>
            <a:ext cx="8834438" cy="3669184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Spring Boot Starter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Configuration using Spring Boot </a:t>
            </a:r>
            <a:r>
              <a:rPr lang="de-DE" dirty="0" err="1"/>
              <a:t>Config</a:t>
            </a:r>
            <a:r>
              <a:rPr lang="de-DE" dirty="0"/>
              <a:t>-File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Annotations for </a:t>
            </a:r>
            <a:r>
              <a:rPr lang="de-DE" dirty="0" err="1"/>
              <a:t>CircuitBreaker</a:t>
            </a:r>
            <a:r>
              <a:rPr lang="de-DE" dirty="0"/>
              <a:t> and </a:t>
            </a:r>
            <a:r>
              <a:rPr lang="de-DE" dirty="0" err="1"/>
              <a:t>RateLimiter</a:t>
            </a:r>
            <a:endParaRPr lang="de-DE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New </a:t>
            </a:r>
            <a:r>
              <a:rPr lang="de-DE" sz="2400" dirty="0" err="1"/>
              <a:t>HealthIndicator</a:t>
            </a:r>
            <a:r>
              <a:rPr lang="de-DE" sz="2400" dirty="0"/>
              <a:t> For </a:t>
            </a:r>
            <a:r>
              <a:rPr lang="de-DE" sz="2400" dirty="0" err="1"/>
              <a:t>CircuitBreaker</a:t>
            </a:r>
            <a:r>
              <a:rPr lang="de-DE" sz="2400" dirty="0"/>
              <a:t> and </a:t>
            </a:r>
            <a:r>
              <a:rPr lang="de-DE" sz="2400" dirty="0" err="1"/>
              <a:t>RateLimiter</a:t>
            </a: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Events are about a new </a:t>
            </a:r>
            <a:r>
              <a:rPr lang="de-DE" sz="2400" dirty="0" err="1"/>
              <a:t>Actuator</a:t>
            </a:r>
            <a:r>
              <a:rPr lang="de-DE" sz="2400" dirty="0"/>
              <a:t> Endpoints published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Metrics are handled by the </a:t>
            </a:r>
            <a:r>
              <a:rPr lang="de-DE" sz="2400" dirty="0" err="1"/>
              <a:t>Actuator</a:t>
            </a:r>
            <a:r>
              <a:rPr lang="de-DE" sz="2400" dirty="0"/>
              <a:t> </a:t>
            </a:r>
            <a:r>
              <a:rPr lang="de-DE" sz="2400" dirty="0" err="1"/>
              <a:t>Metrics</a:t>
            </a:r>
            <a:r>
              <a:rPr lang="de-DE" sz="2400" dirty="0"/>
              <a:t> released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5126" y="3890486"/>
            <a:ext cx="10560050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CircuitBreaker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(backend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BackendAConnector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Connector {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Spring Boot - CONFIGURATION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49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6390" y="1108411"/>
            <a:ext cx="1090721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resilience4j.circuitbreaker: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backends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ringBufferSizeInClosedState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ringBufferSizeInHalfOpenState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waitInterval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eventConsumerBufferSize</a:t>
            </a:r>
            <a:r>
              <a:rPr lang="de-DE" altLang="de-DE" sz="16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are HIGHER ORDER FUNCTIONS?</a:t>
            </a:r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408727" y="874241"/>
            <a:ext cx="8834438" cy="1684691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15" name="Freeform 8"/>
          <p:cNvSpPr>
            <a:spLocks/>
          </p:cNvSpPr>
          <p:nvPr/>
        </p:nvSpPr>
        <p:spPr bwMode="gray">
          <a:xfrm>
            <a:off x="176855" y="748888"/>
            <a:ext cx="10409690" cy="1228986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can be passed as parameters 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Functions can be returned as a result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Separation of responsibilities (separation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Concerns</a:t>
            </a:r>
            <a:r>
              <a:rPr lang="de-DE" sz="2400" dirty="0"/>
              <a:t>)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sz="2400" dirty="0"/>
              <a:t>Patterns: Execute-</a:t>
            </a:r>
            <a:r>
              <a:rPr lang="de-DE" sz="2400" dirty="0" err="1"/>
              <a:t>Around</a:t>
            </a:r>
            <a:r>
              <a:rPr lang="de-DE" sz="2400" dirty="0"/>
              <a:t>, </a:t>
            </a:r>
            <a:r>
              <a:rPr lang="de-DE" sz="2400" dirty="0" err="1"/>
              <a:t>Deferred</a:t>
            </a:r>
            <a:r>
              <a:rPr lang="de-DE" sz="2400" dirty="0"/>
              <a:t> </a:t>
            </a:r>
            <a:r>
              <a:rPr lang="de-DE" sz="2400" dirty="0" err="1"/>
              <a:t>Execution</a:t>
            </a:r>
            <a:r>
              <a:rPr lang="de-DE" sz="2400" dirty="0"/>
              <a:t>, </a:t>
            </a:r>
            <a:r>
              <a:rPr lang="de-DE" sz="2400" dirty="0" err="1"/>
              <a:t>Decorator</a:t>
            </a:r>
            <a:r>
              <a:rPr lang="de-DE" sz="2400" dirty="0"/>
              <a:t>, </a:t>
            </a:r>
            <a:r>
              <a:rPr lang="de-DE" sz="2400" dirty="0" err="1"/>
              <a:t>Strategy</a:t>
            </a:r>
            <a:r>
              <a:rPr lang="de-DE" sz="2400" dirty="0"/>
              <a:t>, Template </a:t>
            </a:r>
            <a:r>
              <a:rPr lang="de-DE" sz="2400" dirty="0" err="1"/>
              <a:t>Method</a:t>
            </a:r>
            <a:endParaRPr lang="de-DE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en-US" sz="2400" dirty="0"/>
          </a:p>
        </p:txBody>
      </p:sp>
      <p:sp>
        <p:nvSpPr>
          <p:cNvPr id="37" name="Pfeil: nach rechts 36"/>
          <p:cNvSpPr/>
          <p:nvPr/>
        </p:nvSpPr>
        <p:spPr bwMode="gray">
          <a:xfrm>
            <a:off x="2818750" y="443594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929596" y="3336471"/>
            <a:ext cx="2425531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Higher order function</a:t>
            </a:r>
          </a:p>
        </p:txBody>
      </p:sp>
      <p:cxnSp>
        <p:nvCxnSpPr>
          <p:cNvPr id="40" name="Gerade Verbindung mit Pfeil 39"/>
          <p:cNvCxnSpPr/>
          <p:nvPr/>
        </p:nvCxnSpPr>
        <p:spPr>
          <a:xfrm>
            <a:off x="3934927" y="3799254"/>
            <a:ext cx="0" cy="31527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feil: Fünfeck 29"/>
          <p:cNvSpPr/>
          <p:nvPr/>
        </p:nvSpPr>
        <p:spPr bwMode="gray">
          <a:xfrm>
            <a:off x="3259257" y="4292244"/>
            <a:ext cx="1649337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withRecovery</a:t>
            </a:r>
            <a:r>
              <a:rPr lang="de-DE" sz="1800" dirty="0">
                <a:cs typeface="Arial" charset="0"/>
              </a:rPr>
              <a:t>()</a:t>
            </a:r>
          </a:p>
        </p:txBody>
      </p:sp>
      <p:sp>
        <p:nvSpPr>
          <p:cNvPr id="31" name="Pfeil: Fünfeck 30"/>
          <p:cNvSpPr/>
          <p:nvPr/>
        </p:nvSpPr>
        <p:spPr bwMode="gray">
          <a:xfrm>
            <a:off x="5284824" y="4151725"/>
            <a:ext cx="3178406" cy="71388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Business logic with error handling and </a:t>
            </a:r>
            <a:r>
              <a:rPr lang="de-DE" sz="1800" dirty="0" err="1">
                <a:cs typeface="Arial" charset="0"/>
              </a:rPr>
              <a:t>Fallback</a:t>
            </a:r>
            <a:endParaRPr lang="de-DE" sz="1800" dirty="0">
              <a:cs typeface="Arial" charset="0"/>
            </a:endParaRPr>
          </a:p>
        </p:txBody>
      </p:sp>
      <p:sp>
        <p:nvSpPr>
          <p:cNvPr id="44" name="Pfeil: Fünfeck 43"/>
          <p:cNvSpPr/>
          <p:nvPr/>
        </p:nvSpPr>
        <p:spPr bwMode="gray">
          <a:xfrm>
            <a:off x="753892" y="3799254"/>
            <a:ext cx="1823345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Business logic</a:t>
            </a:r>
          </a:p>
        </p:txBody>
      </p:sp>
      <p:sp>
        <p:nvSpPr>
          <p:cNvPr id="45" name="Pfeil: Fünfeck 44"/>
          <p:cNvSpPr/>
          <p:nvPr/>
        </p:nvSpPr>
        <p:spPr bwMode="gray">
          <a:xfrm>
            <a:off x="753892" y="4323627"/>
            <a:ext cx="1816943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Error handling</a:t>
            </a:r>
          </a:p>
        </p:txBody>
      </p:sp>
      <p:sp>
        <p:nvSpPr>
          <p:cNvPr id="46" name="Pfeil: Fünfeck 45"/>
          <p:cNvSpPr/>
          <p:nvPr/>
        </p:nvSpPr>
        <p:spPr bwMode="gray">
          <a:xfrm>
            <a:off x="753892" y="4865611"/>
            <a:ext cx="1816943" cy="387136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Fallback</a:t>
            </a:r>
            <a:endParaRPr lang="de-DE" sz="1800" dirty="0">
              <a:cs typeface="Arial" charset="0"/>
            </a:endParaRPr>
          </a:p>
        </p:txBody>
      </p:sp>
      <p:sp>
        <p:nvSpPr>
          <p:cNvPr id="47" name="Pfeil: nach rechts 46"/>
          <p:cNvSpPr/>
          <p:nvPr/>
        </p:nvSpPr>
        <p:spPr bwMode="gray">
          <a:xfrm rot="3031854">
            <a:off x="2794923" y="4057120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8" name="Pfeil: nach rechts 47"/>
          <p:cNvSpPr/>
          <p:nvPr/>
        </p:nvSpPr>
        <p:spPr bwMode="gray">
          <a:xfrm rot="19166885">
            <a:off x="2797471" y="490635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120410" y="2850473"/>
            <a:ext cx="1082772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Functions</a:t>
            </a: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1661796" y="3305375"/>
            <a:ext cx="0" cy="315270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1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Spring Boot - </a:t>
            </a:r>
            <a:r>
              <a:rPr lang="de-DE" dirty="0" err="1"/>
              <a:t>Health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50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8781" y="1083324"/>
            <a:ext cx="10907219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"DOWN"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"60.0%"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failureRateThreshold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"50.0%"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notPermittedCalls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4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Spring Boot - METRICS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51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4000" y="1284801"/>
            <a:ext cx="10907219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"resilience4j.circuitbreaker.backendA.not_permitted"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7th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"resilience4j.circuitbreaker.backendB.successful"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"resilience4j.circuitbreaker.backendB.failed"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"resilience4j.circuitbreaker.backendB.buffered_max"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"resilience4j.circuitbreaker.backendB.not_permitted"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8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Resilience4j: Spring Boot - EVENTS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52</a:t>
            </a:fld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9407" y="1003338"/>
            <a:ext cx="10907219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circuitBreakerEvents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backendA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 39: 20.518 + 01: 00 [Europe / 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circuitBreakerName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backendB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"type"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"2017-01-10T15: 41: 31.159 + 01: 00 [Europe / Berlin]"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errorMessage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org.springframework.web.client.HttpServerErrorException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500 This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remote </a:t>
            </a:r>
            <a:r>
              <a:rPr lang="de-DE" altLang="de-DE" sz="1600" dirty="0" err="1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durationInMs</a:t>
            </a:r>
            <a:r>
              <a:rPr lang="de-DE" altLang="de-DE" sz="16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DE" altLang="de-DE" sz="16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altLang="de-DE" sz="16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b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53</a:t>
            </a:fld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390571" y="291662"/>
            <a:ext cx="4623620" cy="148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9600" dirty="0">
                <a:ea typeface="Swagger" pitchFamily="2" charset="0"/>
              </a:rPr>
              <a:t>ASK?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b="7610"/>
          <a:stretch/>
        </p:blipFill>
        <p:spPr>
          <a:xfrm>
            <a:off x="1537139" y="1697759"/>
            <a:ext cx="7803930" cy="44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are HIGHER ORDER FUNCTIONS?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815502"/>
            <a:ext cx="11014329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Function1 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CheckedFunction1 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Consumer &lt;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 &lt;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recoveryFunction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5078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t)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ex)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.accept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recoveryFunction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altLang="de-DE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are HIGHER ORDER FUNCTIONS?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2129657"/>
            <a:ext cx="11014329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 &lt;String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withRecovery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2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 -&gt;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to " 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2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2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are HIGHER ORDER FUNCTIONS?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252835" y="1574555"/>
            <a:ext cx="11014329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CheckedFunction1 &lt;String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400" dirty="0" err="1">
                <a:solidFill>
                  <a:srgbClr val="B389C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.sayHelloWorld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Function1 &lt;String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String&gt;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function.recover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 -&gt; {</a:t>
            </a:r>
            <a:b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logException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to " 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altLang="de-DE" sz="2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funcWithRecovery.apply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altLang="de-DE" sz="2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"JUG Darmstadt"</a:t>
            </a:r>
            <a:r>
              <a:rPr lang="de-DE" altLang="de-DE" sz="2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DE" altLang="de-DE" sz="2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DE" altLang="de-DE" sz="4800" dirty="0">
              <a:latin typeface="Arial" panose="020B06040202020202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2834" y="756000"/>
            <a:ext cx="10341593" cy="460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VAVR has the </a:t>
            </a:r>
            <a:r>
              <a:rPr lang="de-DE" dirty="0" err="1"/>
              <a:t>Recovery</a:t>
            </a:r>
            <a:r>
              <a:rPr lang="de-DE" dirty="0"/>
              <a:t>-Function with built-in</a:t>
            </a:r>
          </a:p>
        </p:txBody>
      </p:sp>
    </p:spTree>
    <p:extLst>
      <p:ext uri="{BB962C8B-B14F-4D97-AF65-F5344CB8AC3E}">
        <p14:creationId xmlns:p14="http://schemas.microsoft.com/office/powerpoint/2010/main" val="301063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hteck 43"/>
          <p:cNvSpPr/>
          <p:nvPr/>
        </p:nvSpPr>
        <p:spPr bwMode="gray">
          <a:xfrm>
            <a:off x="2809505" y="3139989"/>
            <a:ext cx="4772310" cy="1710648"/>
          </a:xfrm>
          <a:prstGeom prst="rect">
            <a:avLst/>
          </a:prstGeom>
          <a:pattFill prst="wdUpDiag">
            <a:fgClr>
              <a:srgbClr val="FFD9D9"/>
            </a:fgClr>
            <a:bgClr>
              <a:schemeClr val="bg1"/>
            </a:bgClr>
          </a:pattFill>
          <a:ln w="19050" algn="ctr">
            <a:noFill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-DE" dirty="0"/>
              <a:t>WHAT is Referential Transparency?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0830875" y="5997197"/>
            <a:ext cx="365125" cy="274637"/>
          </a:xfrm>
        </p:spPr>
        <p:txBody>
          <a:bodyPr/>
          <a:lstStyle/>
          <a:p>
            <a:pPr algn="l" rtl="0" fontAlgn="base">
              <a:spcAft>
                <a:spcPct val="0"/>
              </a:spcAft>
            </a:pPr>
            <a:fld id="{31ED8236-F742-4994-B025-3D78EEC04644}" type="slidenum">
              <a:rPr lang="en-US" smtClean="0"/>
              <a:pPr algn="l" rtl="0" fontAlgn="base"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4" name="Freeform 8"/>
          <p:cNvSpPr>
            <a:spLocks/>
          </p:cNvSpPr>
          <p:nvPr/>
        </p:nvSpPr>
        <p:spPr bwMode="gray">
          <a:xfrm>
            <a:off x="238126" y="756000"/>
            <a:ext cx="8834438" cy="1838050"/>
          </a:xfrm>
          <a:custGeom>
            <a:avLst/>
            <a:gdLst>
              <a:gd name="T0" fmla="*/ 2147483647 w 4538"/>
              <a:gd name="T1" fmla="*/ 0 h 1080"/>
              <a:gd name="T2" fmla="*/ 0 w 4538"/>
              <a:gd name="T3" fmla="*/ 0 h 1080"/>
              <a:gd name="T4" fmla="*/ 2147483647 w 4538"/>
              <a:gd name="T5" fmla="*/ 2147483647 h 1080"/>
              <a:gd name="T6" fmla="*/ 0 w 4538"/>
              <a:gd name="T7" fmla="*/ 2147483647 h 1080"/>
              <a:gd name="T8" fmla="*/ 2147483647 w 4538"/>
              <a:gd name="T9" fmla="*/ 2147483647 h 1080"/>
              <a:gd name="T10" fmla="*/ 2147483647 w 4538"/>
              <a:gd name="T11" fmla="*/ 0 h 10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38"/>
              <a:gd name="T19" fmla="*/ 0 h 1080"/>
              <a:gd name="T20" fmla="*/ 4538 w 4538"/>
              <a:gd name="T21" fmla="*/ 1080 h 10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38" h="1080">
                <a:moveTo>
                  <a:pt x="4538" y="0"/>
                </a:moveTo>
                <a:lnTo>
                  <a:pt x="0" y="0"/>
                </a:lnTo>
                <a:lnTo>
                  <a:pt x="105" y="541"/>
                </a:lnTo>
                <a:lnTo>
                  <a:pt x="0" y="1080"/>
                </a:lnTo>
                <a:lnTo>
                  <a:pt x="4538" y="1080"/>
                </a:lnTo>
                <a:lnTo>
                  <a:pt x="4538" y="0"/>
                </a:lnTo>
              </a:path>
            </a:pathLst>
          </a:custGeom>
          <a:solidFill>
            <a:schemeClr val="bg1"/>
          </a:solidFill>
          <a:ln w="19050" cap="sq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360000" tIns="72000" rIns="108000" bIns="72000" anchor="t"/>
          <a:lstStyle/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de-DE" dirty="0"/>
              <a:t>The call </a:t>
            </a:r>
            <a:r>
              <a:rPr lang="de-DE" sz="2400" dirty="0"/>
              <a:t>a function with the same parameters always delivers the same result and is therefore independent of the context</a:t>
            </a:r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Functions</a:t>
            </a:r>
            <a:r>
              <a:rPr lang="en-US" sz="2400" dirty="0"/>
              <a:t> </a:t>
            </a:r>
            <a:r>
              <a:rPr lang="en-US" sz="2400" dirty="0" err="1"/>
              <a:t>without</a:t>
            </a:r>
            <a:r>
              <a:rPr lang="en-US" sz="2400" dirty="0"/>
              <a:t> </a:t>
            </a:r>
            <a:r>
              <a:rPr lang="en-US" sz="2400" dirty="0" err="1"/>
              <a:t>Side effects</a:t>
            </a:r>
            <a:endParaRPr lang="en-US" sz="2400" dirty="0"/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are</a:t>
            </a:r>
            <a:r>
              <a:rPr lang="en-US" sz="2400" dirty="0"/>
              <a:t> </a:t>
            </a:r>
            <a:r>
              <a:rPr lang="en-US" sz="2400" dirty="0" err="1"/>
              <a:t>lighter</a:t>
            </a:r>
            <a:r>
              <a:rPr lang="en-US" sz="2400" dirty="0"/>
              <a:t> </a:t>
            </a:r>
            <a:r>
              <a:rPr lang="en-US" sz="2400" dirty="0" err="1"/>
              <a:t>to</a:t>
            </a:r>
            <a:r>
              <a:rPr lang="en-US" sz="2400" dirty="0"/>
              <a:t> </a:t>
            </a:r>
            <a:r>
              <a:rPr lang="en-US" sz="2400" dirty="0" err="1"/>
              <a:t>testing</a:t>
            </a:r>
            <a:r>
              <a:rPr lang="en-US" sz="2400" dirty="0"/>
              <a:t> </a:t>
            </a:r>
          </a:p>
          <a:p>
            <a:pPr marL="792072" lvl="1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400" dirty="0" err="1"/>
              <a:t>can</a:t>
            </a:r>
            <a:r>
              <a:rPr lang="en-US" sz="2400" dirty="0"/>
              <a:t> </a:t>
            </a:r>
            <a:r>
              <a:rPr lang="en-US" sz="2400" dirty="0" err="1"/>
              <a:t>With</a:t>
            </a:r>
            <a:r>
              <a:rPr lang="en-US" sz="2400" dirty="0"/>
              <a:t> </a:t>
            </a:r>
            <a:r>
              <a:rPr lang="en-US" sz="2400" dirty="0" err="1"/>
              <a:t>other</a:t>
            </a:r>
            <a:r>
              <a:rPr lang="en-US" sz="2400" dirty="0"/>
              <a:t> </a:t>
            </a:r>
            <a:r>
              <a:rPr lang="en-US" sz="2400" dirty="0" err="1"/>
              <a:t>Functions</a:t>
            </a:r>
            <a:r>
              <a:rPr lang="en-US" sz="2400" dirty="0"/>
              <a:t> </a:t>
            </a:r>
            <a:r>
              <a:rPr lang="en-US" sz="2400" dirty="0" err="1"/>
              <a:t>combined</a:t>
            </a:r>
            <a:r>
              <a:rPr lang="en-US" sz="2400" dirty="0"/>
              <a:t> </a:t>
            </a:r>
            <a:r>
              <a:rPr lang="en-US" sz="2400" dirty="0" err="1"/>
              <a:t>become</a:t>
            </a:r>
            <a:endParaRPr lang="en-US" sz="2400" dirty="0"/>
          </a:p>
          <a:p>
            <a:pPr marL="216000" indent="-216000" algn="l" rtl="0">
              <a:lnSpc>
                <a:spcPct val="104000"/>
              </a:lnSpc>
              <a:spcBef>
                <a:spcPts val="300"/>
              </a:spcBef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</a:pPr>
            <a:endParaRPr lang="de-DE" sz="2400" dirty="0"/>
          </a:p>
        </p:txBody>
      </p:sp>
      <p:sp>
        <p:nvSpPr>
          <p:cNvPr id="14" name="Rechteck 13"/>
          <p:cNvSpPr/>
          <p:nvPr/>
        </p:nvSpPr>
        <p:spPr>
          <a:xfrm>
            <a:off x="2842857" y="4929467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5" name="Rechteck 14"/>
          <p:cNvSpPr/>
          <p:nvPr/>
        </p:nvSpPr>
        <p:spPr>
          <a:xfrm>
            <a:off x="5061745" y="4979409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87133" y="4979776"/>
            <a:ext cx="4433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0"/>
            <a:r>
              <a:rPr lang="de-DE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sp>
        <p:nvSpPr>
          <p:cNvPr id="17" name="Pfeil: nach rechts 16"/>
          <p:cNvSpPr/>
          <p:nvPr/>
        </p:nvSpPr>
        <p:spPr bwMode="gray">
          <a:xfrm>
            <a:off x="5525216" y="5248428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18" name="Pfeil: Fünfeck 17"/>
          <p:cNvSpPr/>
          <p:nvPr/>
        </p:nvSpPr>
        <p:spPr bwMode="gray">
          <a:xfrm>
            <a:off x="3690896" y="5101566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Function a</a:t>
            </a:r>
          </a:p>
        </p:txBody>
      </p:sp>
      <p:sp>
        <p:nvSpPr>
          <p:cNvPr id="19" name="Pfeil: Fünfeck 18"/>
          <p:cNvSpPr/>
          <p:nvPr/>
        </p:nvSpPr>
        <p:spPr bwMode="gray">
          <a:xfrm>
            <a:off x="5831843" y="5101566"/>
            <a:ext cx="1245476" cy="418519"/>
          </a:xfrm>
          <a:prstGeom prst="homePlate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>
                <a:cs typeface="Arial" charset="0"/>
              </a:rPr>
              <a:t>Function B</a:t>
            </a:r>
          </a:p>
        </p:txBody>
      </p:sp>
      <p:sp>
        <p:nvSpPr>
          <p:cNvPr id="20" name="Pfeil: nach rechts 19"/>
          <p:cNvSpPr/>
          <p:nvPr/>
        </p:nvSpPr>
        <p:spPr bwMode="gray">
          <a:xfrm>
            <a:off x="3403249" y="5232144"/>
            <a:ext cx="143104" cy="14085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1" name="Gewitterblitz 20"/>
          <p:cNvSpPr/>
          <p:nvPr/>
        </p:nvSpPr>
        <p:spPr bwMode="gray">
          <a:xfrm>
            <a:off x="6071489" y="4310147"/>
            <a:ext cx="296915" cy="476754"/>
          </a:xfrm>
          <a:prstGeom prst="lightningBolt">
            <a:avLst/>
          </a:prstGeom>
          <a:solidFill>
            <a:srgbClr val="FF0000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226747" y="3826559"/>
            <a:ext cx="2303754" cy="36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Throws an error message</a:t>
            </a:r>
          </a:p>
        </p:txBody>
      </p:sp>
      <p:sp>
        <p:nvSpPr>
          <p:cNvPr id="23" name="Rechteck: gefaltete Ecke 22"/>
          <p:cNvSpPr/>
          <p:nvPr/>
        </p:nvSpPr>
        <p:spPr bwMode="gray">
          <a:xfrm>
            <a:off x="3344897" y="3396365"/>
            <a:ext cx="1491729" cy="826076"/>
          </a:xfrm>
          <a:prstGeom prst="foldedCorner">
            <a:avLst>
              <a:gd name="adj" fmla="val 16363"/>
            </a:avLst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u="sng" dirty="0">
                <a:cs typeface="Arial" charset="0"/>
              </a:rPr>
              <a:t>Class a</a:t>
            </a:r>
          </a:p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de-DE" sz="1800" dirty="0" err="1">
                <a:cs typeface="Arial" charset="0"/>
              </a:rPr>
              <a:t>Instance variable</a:t>
            </a:r>
            <a:endParaRPr lang="de-DE" sz="1800" dirty="0">
              <a:cs typeface="Arial" charset="0"/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4313634" y="4212836"/>
            <a:ext cx="0" cy="62819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896217" y="4383852"/>
            <a:ext cx="1396583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 err="1">
                <a:ea typeface="Swagger" pitchFamily="2" charset="0"/>
              </a:rPr>
              <a:t>Modified</a:t>
            </a:r>
            <a:r>
              <a:rPr lang="de-DE" sz="1800" dirty="0">
                <a:ea typeface="Swagger" pitchFamily="2" charset="0"/>
              </a:rPr>
              <a:t>/read</a:t>
            </a:r>
          </a:p>
        </p:txBody>
      </p:sp>
      <p:sp>
        <p:nvSpPr>
          <p:cNvPr id="42" name="Rechteck 41"/>
          <p:cNvSpPr/>
          <p:nvPr/>
        </p:nvSpPr>
        <p:spPr bwMode="gray">
          <a:xfrm>
            <a:off x="2809504" y="4855981"/>
            <a:ext cx="4769069" cy="885318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6" name="Pfeil: nach rechts 45"/>
          <p:cNvSpPr/>
          <p:nvPr/>
        </p:nvSpPr>
        <p:spPr bwMode="gray">
          <a:xfrm>
            <a:off x="3819443" y="6101524"/>
            <a:ext cx="2680138" cy="17030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de-DE" sz="1800" dirty="0" err="1">
              <a:cs typeface="Arial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405370" y="5816949"/>
            <a:ext cx="1191398" cy="3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defTabSz="457322" rtl="0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SzPct val="75000"/>
            </a:pPr>
            <a:r>
              <a:rPr lang="de-DE" sz="1800" dirty="0">
                <a:ea typeface="Swagger" pitchFamily="2" charset="0"/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9504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INT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defTabSz="457322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chemeClr val="tx1"/>
          </a:buClr>
          <a:buSzPct val="75000"/>
          <a:defRPr sz="1800" dirty="0" err="1" smtClean="0">
            <a:ea typeface="Swagger" pitchFamily="2" charset="0"/>
          </a:defRPr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T_MASTER_16-9_EN_20150828</Template>
  <TotalTime>911</TotalTime>
  <Words>4860</Words>
  <Application>Microsoft Office PowerPoint</Application>
  <PresentationFormat>Custom</PresentationFormat>
  <Paragraphs>398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Courier New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INT</vt:lpstr>
      <vt:lpstr>think-cell Folie</vt:lpstr>
      <vt:lpstr>Functional programming With Vavr and Resilience4j </vt:lpstr>
      <vt:lpstr>WHAT does functionals programming out?</vt:lpstr>
      <vt:lpstr>Composition of FUNCTIONS</vt:lpstr>
      <vt:lpstr>Composition of FUNCTIONS</vt:lpstr>
      <vt:lpstr>What are HIGHER ORDER FUNCTIONS?</vt:lpstr>
      <vt:lpstr>What are HIGHER ORDER FUNCTIONS?</vt:lpstr>
      <vt:lpstr>What are HIGHER ORDER FUNCTIONS?</vt:lpstr>
      <vt:lpstr>What are HIGHER ORDER FUNCTIONS?</vt:lpstr>
      <vt:lpstr>WHAT is Referential Transparency? </vt:lpstr>
      <vt:lpstr>(PURE) Functions with no side effects</vt:lpstr>
      <vt:lpstr>FUNCTIONAL error handling</vt:lpstr>
      <vt:lpstr>FUNCTIONAL error handling</vt:lpstr>
      <vt:lpstr>Function with side effects</vt:lpstr>
      <vt:lpstr>FUNCTION WITHOUT SIDE EFFECT</vt:lpstr>
      <vt:lpstr>imperative vs. functional: Separation of CONCERNS</vt:lpstr>
      <vt:lpstr>What are persistent data structures?</vt:lpstr>
      <vt:lpstr>Functional PROGRAMMING with JAVA 8</vt:lpstr>
      <vt:lpstr>JAVASLANG IS now VAVR</vt:lpstr>
      <vt:lpstr>What is VAVR?</vt:lpstr>
      <vt:lpstr>VAVR: persistent data structures</vt:lpstr>
      <vt:lpstr>VAVR: persistent data structures</vt:lpstr>
      <vt:lpstr>VAVR: persistent data structures</vt:lpstr>
      <vt:lpstr>VAVR: Algebraic data types    </vt:lpstr>
      <vt:lpstr>VAVR: TUPLES   </vt:lpstr>
      <vt:lpstr>VAVR: Try   </vt:lpstr>
      <vt:lpstr>VAVR: EITHER   </vt:lpstr>
      <vt:lpstr>VAVR: option   </vt:lpstr>
      <vt:lpstr>VAVR: Lazy   </vt:lpstr>
      <vt:lpstr>VAVR: Functions - Currying </vt:lpstr>
      <vt:lpstr>VAVR: Functions - Memoization  </vt:lpstr>
      <vt:lpstr>VAVR: Functions - lifting   </vt:lpstr>
      <vt:lpstr>VAVR: PATTERN MATCHING   </vt:lpstr>
      <vt:lpstr>VAVR: PATTERN MATCHING   </vt:lpstr>
      <vt:lpstr>VAVR: PATTERN MATCHING   </vt:lpstr>
      <vt:lpstr>What is Resilience4j?</vt:lpstr>
      <vt:lpstr>Resilience4j: CIRCUITBREAKER</vt:lpstr>
      <vt:lpstr>Resilience4j: CIRCUITBREAKER</vt:lpstr>
      <vt:lpstr>Resilience4j: FUNCTION OF HIGHER ORDER</vt:lpstr>
      <vt:lpstr>Resilience4j: CIRCUITBREAKER METRICS</vt:lpstr>
      <vt:lpstr>Resilience4j: CIRCUITBREAKER EVENTS</vt:lpstr>
      <vt:lpstr>Resilience4j: CIRCUITBREAKER RXjava2</vt:lpstr>
      <vt:lpstr>Resilience4j: RETRY</vt:lpstr>
      <vt:lpstr>Resilience4j: Rate limiter</vt:lpstr>
      <vt:lpstr>Resilience4j: Rate limiter</vt:lpstr>
      <vt:lpstr>Resilience4j: BULKHEAD</vt:lpstr>
      <vt:lpstr>Resilience4j: TIMER</vt:lpstr>
      <vt:lpstr>Resilience4j: Cache</vt:lpstr>
      <vt:lpstr>Resilience4j: Spring Boot</vt:lpstr>
      <vt:lpstr>Resilience4j: Spring Boot - CONFIGURATION</vt:lpstr>
      <vt:lpstr>Resilience4j: Spring Boot - Health</vt:lpstr>
      <vt:lpstr>Resilience4j: Spring Boot - METRICS</vt:lpstr>
      <vt:lpstr>Resilience4j: Spring Boot - EVENTS</vt:lpstr>
      <vt:lpstr>PowerPoint Presentation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Master Format 16:9</dc:title>
  <dc:creator>dtc102415</dc:creator>
  <cp:lastModifiedBy>Subramanian Murugan</cp:lastModifiedBy>
  <cp:revision>631</cp:revision>
  <dcterms:created xsi:type="dcterms:W3CDTF">2016-08-19T15:43:19Z</dcterms:created>
  <dcterms:modified xsi:type="dcterms:W3CDTF">2020-08-21T15:20:27Z</dcterms:modified>
</cp:coreProperties>
</file>